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31"/>
  </p:notesMasterIdLst>
  <p:handoutMasterIdLst>
    <p:handoutMasterId r:id="rId32"/>
  </p:handoutMasterIdLst>
  <p:sldIdLst>
    <p:sldId id="334" r:id="rId2"/>
    <p:sldId id="362" r:id="rId3"/>
    <p:sldId id="361" r:id="rId4"/>
    <p:sldId id="337" r:id="rId5"/>
    <p:sldId id="365"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64" r:id="rId20"/>
    <p:sldId id="353" r:id="rId21"/>
    <p:sldId id="354" r:id="rId22"/>
    <p:sldId id="355" r:id="rId23"/>
    <p:sldId id="356" r:id="rId24"/>
    <p:sldId id="366" r:id="rId25"/>
    <p:sldId id="358" r:id="rId26"/>
    <p:sldId id="359" r:id="rId27"/>
    <p:sldId id="360" r:id="rId28"/>
    <p:sldId id="367" r:id="rId29"/>
    <p:sldId id="368" r:id="rId30"/>
  </p:sldIdLst>
  <p:sldSz cx="9144000" cy="6858000" type="screen4x3"/>
  <p:notesSz cx="6794500" cy="9906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FF"/>
    <a:srgbClr val="C0C0C0"/>
    <a:srgbClr val="0064BE"/>
    <a:srgbClr val="CC00CC"/>
    <a:srgbClr val="0066FF"/>
    <a:srgbClr val="CC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14" autoAdjust="0"/>
    <p:restoredTop sz="84343" autoAdjust="0"/>
  </p:normalViewPr>
  <p:slideViewPr>
    <p:cSldViewPr>
      <p:cViewPr>
        <p:scale>
          <a:sx n="75" d="100"/>
          <a:sy n="75" d="100"/>
        </p:scale>
        <p:origin x="-312" y="486"/>
      </p:cViewPr>
      <p:guideLst>
        <p:guide orient="horz" pos="2352"/>
        <p:guide pos="1248"/>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2310"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5" name="Rectangle 3"/>
          <p:cNvSpPr>
            <a:spLocks noGrp="1" noChangeArrowheads="1"/>
          </p:cNvSpPr>
          <p:nvPr>
            <p:ph type="dt" sz="quarter" idx="1"/>
          </p:nvPr>
        </p:nvSpPr>
        <p:spPr bwMode="auto">
          <a:xfrm>
            <a:off x="481013" y="9410700"/>
            <a:ext cx="2943225" cy="495300"/>
          </a:xfrm>
          <a:prstGeom prst="rect">
            <a:avLst/>
          </a:prstGeom>
          <a:noFill/>
          <a:ln w="9525">
            <a:noFill/>
            <a:miter lim="800000"/>
            <a:headEnd/>
            <a:tailEnd/>
          </a:ln>
          <a:effectLst/>
        </p:spPr>
        <p:txBody>
          <a:bodyPr vert="horz" wrap="square" lIns="0" tIns="46364" rIns="92729" bIns="46364" numCol="1" anchor="ctr" anchorCtr="0" compatLnSpc="1">
            <a:prstTxWarp prst="textNoShape">
              <a:avLst/>
            </a:prstTxWarp>
          </a:bodyPr>
          <a:lstStyle>
            <a:lvl1pPr algn="l" defTabSz="927100" eaLnBrk="1" hangingPunct="1">
              <a:spcBef>
                <a:spcPct val="0"/>
              </a:spcBef>
              <a:defRPr sz="1000" b="1">
                <a:latin typeface="Arial" pitchFamily="34" charset="0"/>
              </a:defRPr>
            </a:lvl1pPr>
          </a:lstStyle>
          <a:p>
            <a:pPr>
              <a:defRPr/>
            </a:pPr>
            <a:fld id="{B711625D-97C2-4048-B030-F60E66A0AB98}" type="datetime1">
              <a:rPr lang="en-US"/>
              <a:pPr>
                <a:defRPr/>
              </a:pPr>
              <a:t>11/6/2012</a:t>
            </a:fld>
            <a:endParaRPr lang="en-US"/>
          </a:p>
        </p:txBody>
      </p:sp>
      <p:sp>
        <p:nvSpPr>
          <p:cNvPr id="381957" name="Rectangle 5"/>
          <p:cNvSpPr>
            <a:spLocks noGrp="1" noChangeArrowheads="1"/>
          </p:cNvSpPr>
          <p:nvPr>
            <p:ph type="sldNum" sz="quarter" idx="3"/>
          </p:nvPr>
        </p:nvSpPr>
        <p:spPr bwMode="auto">
          <a:xfrm>
            <a:off x="4881563" y="9407525"/>
            <a:ext cx="1431925" cy="496888"/>
          </a:xfrm>
          <a:prstGeom prst="rect">
            <a:avLst/>
          </a:prstGeom>
          <a:noFill/>
          <a:ln w="9525">
            <a:noFill/>
            <a:miter lim="800000"/>
            <a:headEnd/>
            <a:tailEnd/>
          </a:ln>
          <a:effectLst/>
        </p:spPr>
        <p:txBody>
          <a:bodyPr vert="horz" wrap="square" lIns="92729" tIns="46364" rIns="0" bIns="46364" numCol="1" anchor="ctr" anchorCtr="0" compatLnSpc="1">
            <a:prstTxWarp prst="textNoShape">
              <a:avLst/>
            </a:prstTxWarp>
          </a:bodyPr>
          <a:lstStyle>
            <a:lvl1pPr algn="r" defTabSz="927100" eaLnBrk="1" hangingPunct="1">
              <a:spcBef>
                <a:spcPct val="0"/>
              </a:spcBef>
              <a:defRPr sz="1000" b="1">
                <a:latin typeface="Arial" pitchFamily="34" charset="0"/>
              </a:defRPr>
            </a:lvl1pPr>
          </a:lstStyle>
          <a:p>
            <a:pPr>
              <a:defRPr/>
            </a:pPr>
            <a:r>
              <a:rPr lang="en-US"/>
              <a:t>Page </a:t>
            </a:r>
            <a:fld id="{A6A2FFAB-4D20-4A04-A709-D373B01CBA77}" type="slidenum">
              <a:rPr lang="en-US"/>
              <a:pPr>
                <a:defRPr/>
              </a:pPr>
              <a:t>‹#›</a:t>
            </a:fld>
            <a:endParaRPr lang="en-US"/>
          </a:p>
        </p:txBody>
      </p:sp>
      <p:sp>
        <p:nvSpPr>
          <p:cNvPr id="381959" name="Line 7"/>
          <p:cNvSpPr>
            <a:spLocks noChangeShapeType="1"/>
          </p:cNvSpPr>
          <p:nvPr/>
        </p:nvSpPr>
        <p:spPr bwMode="auto">
          <a:xfrm flipH="1">
            <a:off x="469900" y="779463"/>
            <a:ext cx="5851525" cy="0"/>
          </a:xfrm>
          <a:prstGeom prst="line">
            <a:avLst/>
          </a:prstGeom>
          <a:noFill/>
          <a:ln w="25400">
            <a:solidFill>
              <a:srgbClr val="0064BE"/>
            </a:solidFill>
            <a:round/>
            <a:headEnd/>
            <a:tailEnd/>
          </a:ln>
          <a:effectLst/>
        </p:spPr>
        <p:txBody>
          <a:bodyPr/>
          <a:lstStyle/>
          <a:p>
            <a:pPr algn="ctr" eaLnBrk="0" hangingPunct="0">
              <a:spcBef>
                <a:spcPct val="50000"/>
              </a:spcBef>
              <a:defRPr/>
            </a:pPr>
            <a:endParaRPr lang="en-US">
              <a:latin typeface="Arial" pitchFamily="34" charset="0"/>
            </a:endParaRPr>
          </a:p>
        </p:txBody>
      </p:sp>
      <p:pic>
        <p:nvPicPr>
          <p:cNvPr id="51205" name="Picture 12" descr="Logo_KOFAX_RGB"/>
          <p:cNvPicPr>
            <a:picLocks noChangeAspect="1" noChangeArrowheads="1"/>
          </p:cNvPicPr>
          <p:nvPr/>
        </p:nvPicPr>
        <p:blipFill>
          <a:blip r:embed="rId2" cstate="print"/>
          <a:srcRect/>
          <a:stretch>
            <a:fillRect/>
          </a:stretch>
        </p:blipFill>
        <p:spPr bwMode="auto">
          <a:xfrm>
            <a:off x="4584700" y="323850"/>
            <a:ext cx="1736725" cy="304800"/>
          </a:xfrm>
          <a:prstGeom prst="rect">
            <a:avLst/>
          </a:prstGeom>
          <a:noFill/>
          <a:ln w="9525">
            <a:noFill/>
            <a:miter lim="800000"/>
            <a:headEnd/>
            <a:tailEnd/>
          </a:ln>
        </p:spPr>
      </p:pic>
    </p:spTree>
    <p:extLst>
      <p:ext uri="{BB962C8B-B14F-4D97-AF65-F5344CB8AC3E}">
        <p14:creationId xmlns:p14="http://schemas.microsoft.com/office/powerpoint/2010/main" val="3665394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9450" y="4705350"/>
            <a:ext cx="5435600" cy="4667250"/>
          </a:xfrm>
          <a:prstGeom prst="rect">
            <a:avLst/>
          </a:prstGeom>
          <a:noFill/>
          <a:ln w="9525">
            <a:noFill/>
            <a:miter lim="800000"/>
            <a:headEnd/>
            <a:tailEnd/>
          </a:ln>
          <a:effectLst/>
        </p:spPr>
        <p:txBody>
          <a:bodyPr vert="horz" wrap="square" lIns="92729" tIns="46364" rIns="92729" bIns="463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25" name="Line 9"/>
          <p:cNvSpPr>
            <a:spLocks noChangeShapeType="1"/>
          </p:cNvSpPr>
          <p:nvPr/>
        </p:nvSpPr>
        <p:spPr bwMode="auto">
          <a:xfrm flipH="1">
            <a:off x="469900" y="604838"/>
            <a:ext cx="5851525" cy="0"/>
          </a:xfrm>
          <a:prstGeom prst="line">
            <a:avLst/>
          </a:prstGeom>
          <a:noFill/>
          <a:ln w="25400">
            <a:solidFill>
              <a:srgbClr val="0064BE"/>
            </a:solidFill>
            <a:round/>
            <a:headEnd/>
            <a:tailEnd/>
          </a:ln>
          <a:effectLst/>
        </p:spPr>
        <p:txBody>
          <a:bodyPr/>
          <a:lstStyle/>
          <a:p>
            <a:pPr algn="ctr" eaLnBrk="0" hangingPunct="0">
              <a:spcBef>
                <a:spcPct val="50000"/>
              </a:spcBef>
              <a:defRPr/>
            </a:pPr>
            <a:endParaRPr lang="en-US">
              <a:latin typeface="Arial" pitchFamily="34" charset="0"/>
            </a:endParaRPr>
          </a:p>
        </p:txBody>
      </p:sp>
      <p:sp>
        <p:nvSpPr>
          <p:cNvPr id="9227" name="Rectangle 11"/>
          <p:cNvSpPr>
            <a:spLocks noGrp="1" noChangeArrowheads="1"/>
          </p:cNvSpPr>
          <p:nvPr>
            <p:ph type="dt" sz="quarter" idx="1"/>
          </p:nvPr>
        </p:nvSpPr>
        <p:spPr bwMode="auto">
          <a:xfrm>
            <a:off x="481013" y="9410700"/>
            <a:ext cx="2943225" cy="495300"/>
          </a:xfrm>
          <a:prstGeom prst="rect">
            <a:avLst/>
          </a:prstGeom>
          <a:noFill/>
          <a:ln w="9525">
            <a:noFill/>
            <a:miter lim="800000"/>
            <a:headEnd/>
            <a:tailEnd/>
          </a:ln>
          <a:effectLst/>
        </p:spPr>
        <p:txBody>
          <a:bodyPr vert="horz" wrap="square" lIns="0" tIns="46364" rIns="92729" bIns="46364" numCol="1" anchor="ctr" anchorCtr="0" compatLnSpc="1">
            <a:prstTxWarp prst="textNoShape">
              <a:avLst/>
            </a:prstTxWarp>
          </a:bodyPr>
          <a:lstStyle>
            <a:lvl1pPr algn="l" defTabSz="927100" eaLnBrk="1" hangingPunct="1">
              <a:spcBef>
                <a:spcPct val="0"/>
              </a:spcBef>
              <a:defRPr sz="1000" b="1">
                <a:latin typeface="Arial" pitchFamily="34" charset="0"/>
              </a:defRPr>
            </a:lvl1pPr>
          </a:lstStyle>
          <a:p>
            <a:pPr>
              <a:defRPr/>
            </a:pPr>
            <a:fld id="{28442087-2644-4129-BB5E-F2BEA6513172}" type="datetime1">
              <a:rPr lang="en-US"/>
              <a:pPr>
                <a:defRPr/>
              </a:pPr>
              <a:t>11/6/2012</a:t>
            </a:fld>
            <a:endParaRPr lang="en-US"/>
          </a:p>
        </p:txBody>
      </p:sp>
      <p:sp>
        <p:nvSpPr>
          <p:cNvPr id="9228" name="Rectangle 12"/>
          <p:cNvSpPr>
            <a:spLocks noChangeArrowheads="1"/>
          </p:cNvSpPr>
          <p:nvPr/>
        </p:nvSpPr>
        <p:spPr bwMode="auto">
          <a:xfrm>
            <a:off x="4881563" y="9407525"/>
            <a:ext cx="1431925" cy="496888"/>
          </a:xfrm>
          <a:prstGeom prst="rect">
            <a:avLst/>
          </a:prstGeom>
          <a:noFill/>
          <a:ln w="9525">
            <a:noFill/>
            <a:miter lim="800000"/>
            <a:headEnd/>
            <a:tailEnd/>
          </a:ln>
          <a:effectLst/>
        </p:spPr>
        <p:txBody>
          <a:bodyPr lIns="92729" tIns="46364" rIns="0" bIns="46364" anchor="ctr"/>
          <a:lstStyle/>
          <a:p>
            <a:pPr algn="r" defTabSz="927100">
              <a:defRPr/>
            </a:pPr>
            <a:r>
              <a:rPr lang="en-US" sz="1000" b="1" dirty="0">
                <a:latin typeface="Arial" pitchFamily="34" charset="0"/>
              </a:rPr>
              <a:t>Slide </a:t>
            </a:r>
            <a:fld id="{78605689-3D0D-44EA-9080-E017BFCFF752}" type="slidenum">
              <a:rPr lang="en-US" sz="1000" b="1">
                <a:latin typeface="Arial" pitchFamily="34" charset="0"/>
              </a:rPr>
              <a:pPr algn="r" defTabSz="927100">
                <a:defRPr/>
              </a:pPr>
              <a:t>‹#›</a:t>
            </a:fld>
            <a:endParaRPr lang="en-US" sz="1000" b="1" dirty="0">
              <a:latin typeface="Arial" pitchFamily="34" charset="0"/>
            </a:endParaRPr>
          </a:p>
        </p:txBody>
      </p:sp>
      <p:pic>
        <p:nvPicPr>
          <p:cNvPr id="38919" name="Picture 13" descr="Logo_KOFAX_RGB"/>
          <p:cNvPicPr>
            <a:picLocks noChangeAspect="1" noChangeArrowheads="1"/>
          </p:cNvPicPr>
          <p:nvPr/>
        </p:nvPicPr>
        <p:blipFill>
          <a:blip r:embed="rId2"/>
          <a:srcRect/>
          <a:stretch>
            <a:fillRect/>
          </a:stretch>
        </p:blipFill>
        <p:spPr bwMode="auto">
          <a:xfrm>
            <a:off x="4587875" y="146050"/>
            <a:ext cx="1736725" cy="304800"/>
          </a:xfrm>
          <a:prstGeom prst="rect">
            <a:avLst/>
          </a:prstGeom>
          <a:noFill/>
          <a:ln w="9525">
            <a:noFill/>
            <a:miter lim="800000"/>
            <a:headEnd/>
            <a:tailEnd/>
          </a:ln>
        </p:spPr>
      </p:pic>
    </p:spTree>
    <p:extLst>
      <p:ext uri="{BB962C8B-B14F-4D97-AF65-F5344CB8AC3E}">
        <p14:creationId xmlns:p14="http://schemas.microsoft.com/office/powerpoint/2010/main" val="3722703775"/>
      </p:ext>
    </p:extLst>
  </p:cSld>
  <p:clrMap bg1="lt1" tx1="dk1" bg2="lt2" tx2="dk2" accent1="accent1" accent2="accent2" accent3="accent3" accent4="accent4" accent5="accent5" accent6="accent6" hlink="hlink" folHlink="folHlink"/>
  <p:hf hdr="0" ftr="0"/>
  <p:notesStyle>
    <a:lvl1pPr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1pPr>
    <a:lvl2pPr marL="179388"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2pPr>
    <a:lvl3pPr marL="358775"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3pPr>
    <a:lvl4pPr marL="538163"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4pPr>
    <a:lvl5pPr marL="717550"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dt" sz="quarter" idx="1"/>
          </p:nvPr>
        </p:nvSpPr>
        <p:spPr>
          <a:noFill/>
        </p:spPr>
        <p:txBody>
          <a:bodyPr/>
          <a:lstStyle/>
          <a:p>
            <a:fld id="{3CE8CA1B-1DB3-4DDF-A68B-EC5CE98C59E8}" type="datetime1">
              <a:rPr lang="en-US" smtClean="0">
                <a:latin typeface="Arial" charset="0"/>
              </a:rPr>
              <a:pPr/>
              <a:t>11/6/2012</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e-AT"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charset="0"/>
            </a:endParaRPr>
          </a:p>
        </p:txBody>
      </p:sp>
      <p:sp>
        <p:nvSpPr>
          <p:cNvPr id="49156" name="Date Placeholder 3"/>
          <p:cNvSpPr>
            <a:spLocks noGrp="1"/>
          </p:cNvSpPr>
          <p:nvPr>
            <p:ph type="dt" sz="quarter" idx="1"/>
          </p:nvPr>
        </p:nvSpPr>
        <p:spPr>
          <a:noFill/>
        </p:spPr>
        <p:txBody>
          <a:bodyPr/>
          <a:lstStyle/>
          <a:p>
            <a:fld id="{330ECC5A-FFB2-4043-9DE6-3A5ACFAE895F}"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charset="0"/>
            </a:endParaRPr>
          </a:p>
        </p:txBody>
      </p:sp>
      <p:sp>
        <p:nvSpPr>
          <p:cNvPr id="50180" name="Date Placeholder 3"/>
          <p:cNvSpPr>
            <a:spLocks noGrp="1"/>
          </p:cNvSpPr>
          <p:nvPr>
            <p:ph type="dt" sz="quarter" idx="1"/>
          </p:nvPr>
        </p:nvSpPr>
        <p:spPr>
          <a:noFill/>
        </p:spPr>
        <p:txBody>
          <a:bodyPr/>
          <a:lstStyle/>
          <a:p>
            <a:fld id="{2C47BF69-06E7-4E31-9549-FE90329E6820}"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latin typeface="Arial" charset="0"/>
              </a:rPr>
              <a:t>Kofax VRS is the standard for Image Perfection technology.  Kofax VRS ships with over 50% of the production document scanners sold in the industry.  Every enterprise leveraging a document scanner probably has Kofax VRS installed or available to them. It is sold through our OEM relationships with Fujitsu, Kodak, Canon, HP, Visioneer, Xerox and others, and through our point of sales channel partners. Kofax VRS is a very powerful brand and core differentiator for Kofax as it shows Kofax has control from the time a document hits the feeder of the scanner. Kofax VRS is the first stop on the onramp to document driven business process automation.  Kofax VRS improves scanning productivity by reducing the time involved in manual document preparation and automatically enhancing the quality of scanned images. The scanning process benefits from increased productivity, improved quality, lower costs, and a reduction in errors.</a:t>
            </a:r>
          </a:p>
        </p:txBody>
      </p:sp>
      <p:sp>
        <p:nvSpPr>
          <p:cNvPr id="40964" name="Date Placeholder 3"/>
          <p:cNvSpPr>
            <a:spLocks noGrp="1"/>
          </p:cNvSpPr>
          <p:nvPr>
            <p:ph type="dt" sz="quarter" idx="1"/>
          </p:nvPr>
        </p:nvSpPr>
        <p:spPr>
          <a:noFill/>
        </p:spPr>
        <p:txBody>
          <a:bodyPr/>
          <a:lstStyle/>
          <a:p>
            <a:fld id="{89D35520-8004-44AF-B1B1-4E152D291036}"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charset="0"/>
              </a:rPr>
              <a:t>Blind Scanning – as capture becomes more tightly coupled with core business processes, the users that are scanning documents are not considered scan operators.  They are effectively knowledge workers whose main goal is to simply scan a document to initiate or close a transaction.  Because Kofax VRS intelligently handles all the complexity of scanner settings, device connectivity, and image processing, the user is removed from this burden.  This significantly increases the user acceptance of an imaging solution.</a:t>
            </a:r>
          </a:p>
          <a:p>
            <a:endParaRPr lang="en-US" smtClean="0">
              <a:latin typeface="Arial" charset="0"/>
            </a:endParaRPr>
          </a:p>
          <a:p>
            <a:r>
              <a:rPr lang="en-US" smtClean="0">
                <a:latin typeface="Arial" charset="0"/>
              </a:rPr>
              <a:t>Reduced document preparation – all we ask is that you remove the staples and paper clips…Kofax VRS will do the rest.  Kofax VRS will crop the document to the proper size, rotate images to the correct orientation, assign the proper settings to the document, and assist in the decision as to whether or not the image should be in color or black and white…  Just feed the scanner and we will handle the rest.  This significantly reduces document prep time, but more importantly greatly reduces the amount of user training and support.  In many cases document preparation consumes over 30% of the overall process time.  </a:t>
            </a:r>
          </a:p>
          <a:p>
            <a:endParaRPr lang="en-US" smtClean="0">
              <a:latin typeface="Arial" charset="0"/>
            </a:endParaRPr>
          </a:p>
          <a:p>
            <a:r>
              <a:rPr lang="en-US" smtClean="0">
                <a:latin typeface="Arial" charset="0"/>
              </a:rPr>
              <a:t>Perfect images - </a:t>
            </a:r>
          </a:p>
        </p:txBody>
      </p:sp>
      <p:sp>
        <p:nvSpPr>
          <p:cNvPr id="41988" name="Date Placeholder 3"/>
          <p:cNvSpPr>
            <a:spLocks noGrp="1"/>
          </p:cNvSpPr>
          <p:nvPr>
            <p:ph type="dt" sz="quarter" idx="1"/>
          </p:nvPr>
        </p:nvSpPr>
        <p:spPr>
          <a:noFill/>
        </p:spPr>
        <p:txBody>
          <a:bodyPr/>
          <a:lstStyle/>
          <a:p>
            <a:fld id="{633CAA94-4CCE-477F-A14E-E31F504D5575}"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Arial" charset="0"/>
            </a:endParaRPr>
          </a:p>
        </p:txBody>
      </p:sp>
      <p:sp>
        <p:nvSpPr>
          <p:cNvPr id="43012" name="Date Placeholder 3"/>
          <p:cNvSpPr>
            <a:spLocks noGrp="1"/>
          </p:cNvSpPr>
          <p:nvPr>
            <p:ph type="dt" sz="quarter" idx="1"/>
          </p:nvPr>
        </p:nvSpPr>
        <p:spPr>
          <a:noFill/>
        </p:spPr>
        <p:txBody>
          <a:bodyPr/>
          <a:lstStyle/>
          <a:p>
            <a:fld id="{0829BCE6-1F60-45F3-8BFF-632F786F1903}"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latin typeface="Arial" charset="0"/>
              </a:rPr>
              <a:t>Kofax VRS can now be licensed via the Kofax license utility (similar to Kofax Capture).  This means that licenses can be maintained centrally and deployed the Kofax VRS stations as needed.</a:t>
            </a:r>
          </a:p>
          <a:p>
            <a:endParaRPr lang="en-US" smtClean="0">
              <a:latin typeface="Arial" charset="0"/>
            </a:endParaRPr>
          </a:p>
          <a:p>
            <a:endParaRPr lang="en-US" smtClean="0">
              <a:latin typeface="Arial" charset="0"/>
            </a:endParaRPr>
          </a:p>
        </p:txBody>
      </p:sp>
      <p:sp>
        <p:nvSpPr>
          <p:cNvPr id="44036" name="Date Placeholder 3"/>
          <p:cNvSpPr>
            <a:spLocks noGrp="1"/>
          </p:cNvSpPr>
          <p:nvPr>
            <p:ph type="dt" sz="quarter" idx="1"/>
          </p:nvPr>
        </p:nvSpPr>
        <p:spPr>
          <a:noFill/>
        </p:spPr>
        <p:txBody>
          <a:bodyPr/>
          <a:lstStyle/>
          <a:p>
            <a:fld id="{54E9D401-334A-4CC2-A08A-F08B7A0DAE1F}"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latin typeface="Arial" charset="0"/>
            </a:endParaRPr>
          </a:p>
        </p:txBody>
      </p:sp>
      <p:sp>
        <p:nvSpPr>
          <p:cNvPr id="45060" name="Date Placeholder 3"/>
          <p:cNvSpPr>
            <a:spLocks noGrp="1"/>
          </p:cNvSpPr>
          <p:nvPr>
            <p:ph type="dt" sz="quarter" idx="1"/>
          </p:nvPr>
        </p:nvSpPr>
        <p:spPr>
          <a:noFill/>
        </p:spPr>
        <p:txBody>
          <a:bodyPr/>
          <a:lstStyle/>
          <a:p>
            <a:fld id="{E17C76AE-C899-4A0A-8B83-B1CA00488B90}"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charset="0"/>
            </a:endParaRPr>
          </a:p>
        </p:txBody>
      </p:sp>
      <p:sp>
        <p:nvSpPr>
          <p:cNvPr id="46084" name="Date Placeholder 3"/>
          <p:cNvSpPr>
            <a:spLocks noGrp="1"/>
          </p:cNvSpPr>
          <p:nvPr>
            <p:ph type="dt" sz="quarter" idx="1"/>
          </p:nvPr>
        </p:nvSpPr>
        <p:spPr>
          <a:noFill/>
        </p:spPr>
        <p:txBody>
          <a:bodyPr/>
          <a:lstStyle/>
          <a:p>
            <a:fld id="{83BE3908-254A-436F-BFD5-37A5C37900F8}"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charset="0"/>
            </a:endParaRPr>
          </a:p>
        </p:txBody>
      </p:sp>
      <p:sp>
        <p:nvSpPr>
          <p:cNvPr id="47108" name="Date Placeholder 3"/>
          <p:cNvSpPr>
            <a:spLocks noGrp="1"/>
          </p:cNvSpPr>
          <p:nvPr>
            <p:ph type="dt" sz="quarter" idx="1"/>
          </p:nvPr>
        </p:nvSpPr>
        <p:spPr>
          <a:noFill/>
        </p:spPr>
        <p:txBody>
          <a:bodyPr/>
          <a:lstStyle/>
          <a:p>
            <a:fld id="{6774DA02-8973-4290-A49C-E0D84F8CCB22}" type="datetime1">
              <a:rPr lang="en-US" smtClean="0">
                <a:latin typeface="Arial" charset="0"/>
              </a:rPr>
              <a:pPr/>
              <a:t>11/6/2012</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latin typeface="Arial" charset="0"/>
              </a:rPr>
              <a:t>Kofax Monitor Dashboard</a:t>
            </a:r>
          </a:p>
        </p:txBody>
      </p:sp>
      <p:sp>
        <p:nvSpPr>
          <p:cNvPr id="48132" name="Date Placeholder 3"/>
          <p:cNvSpPr>
            <a:spLocks noGrp="1"/>
          </p:cNvSpPr>
          <p:nvPr>
            <p:ph type="dt" sz="quarter" idx="1"/>
          </p:nvPr>
        </p:nvSpPr>
        <p:spPr>
          <a:noFill/>
        </p:spPr>
        <p:txBody>
          <a:bodyPr/>
          <a:lstStyle/>
          <a:p>
            <a:fld id="{B38D2706-5A5F-4A66-AC8B-C7C110E45168}" type="datetime1">
              <a:rPr lang="en-US" smtClean="0">
                <a:latin typeface="Arial" charset="0"/>
              </a:rPr>
              <a:pPr/>
              <a:t>11/6/2012</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_KOFAX_RGB"/>
          <p:cNvPicPr>
            <a:picLocks noChangeAspect="1" noChangeArrowheads="1"/>
          </p:cNvPicPr>
          <p:nvPr userDrawn="1"/>
        </p:nvPicPr>
        <p:blipFill>
          <a:blip r:embed="rId2" cstate="print"/>
          <a:srcRect/>
          <a:stretch>
            <a:fillRect/>
          </a:stretch>
        </p:blipFill>
        <p:spPr bwMode="auto">
          <a:xfrm>
            <a:off x="3352800" y="152400"/>
            <a:ext cx="5791200" cy="6048375"/>
          </a:xfrm>
          <a:prstGeom prst="rect">
            <a:avLst/>
          </a:prstGeom>
          <a:noFill/>
          <a:ln w="9525">
            <a:noFill/>
            <a:miter lim="800000"/>
            <a:headEnd/>
            <a:tailEnd/>
          </a:ln>
        </p:spPr>
      </p:pic>
      <p:pic>
        <p:nvPicPr>
          <p:cNvPr id="5" name="Picture 13" descr="Logo_KOFAX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297738" y="6486525"/>
            <a:ext cx="1600200" cy="282575"/>
          </a:xfrm>
          <a:prstGeom prst="rect">
            <a:avLst/>
          </a:prstGeom>
          <a:noFill/>
          <a:ln w="9525">
            <a:noFill/>
            <a:miter lim="800000"/>
            <a:headEnd/>
            <a:tailEnd/>
          </a:ln>
        </p:spPr>
      </p:pic>
      <p:sp>
        <p:nvSpPr>
          <p:cNvPr id="6" name="Rectangle 14"/>
          <p:cNvSpPr>
            <a:spLocks noChangeArrowheads="1"/>
          </p:cNvSpPr>
          <p:nvPr userDrawn="1"/>
        </p:nvSpPr>
        <p:spPr bwMode="hidden">
          <a:xfrm>
            <a:off x="0" y="0"/>
            <a:ext cx="9144000" cy="6858000"/>
          </a:xfrm>
          <a:prstGeom prst="rect">
            <a:avLst/>
          </a:prstGeom>
          <a:solidFill>
            <a:srgbClr val="0064BE"/>
          </a:solidFill>
          <a:ln w="9525">
            <a:solidFill>
              <a:schemeClr val="tx1"/>
            </a:solidFill>
            <a:miter lim="800000"/>
            <a:headEnd/>
            <a:tailEnd/>
          </a:ln>
          <a:effectLst/>
        </p:spPr>
        <p:txBody>
          <a:bodyPr wrap="none" anchor="ctr"/>
          <a:lstStyle/>
          <a:p>
            <a:pPr algn="ctr" eaLnBrk="0" hangingPunct="0">
              <a:spcBef>
                <a:spcPct val="50000"/>
              </a:spcBef>
              <a:defRPr/>
            </a:pPr>
            <a:endParaRPr lang="en-US">
              <a:latin typeface="Arial" pitchFamily="34" charset="0"/>
            </a:endParaRPr>
          </a:p>
        </p:txBody>
      </p:sp>
      <p:pic>
        <p:nvPicPr>
          <p:cNvPr id="7" name="Picture 15" descr="Logo_KOFAX_Rev"/>
          <p:cNvPicPr>
            <a:picLocks noChangeAspect="1" noChangeArrowheads="1"/>
          </p:cNvPicPr>
          <p:nvPr userDrawn="1"/>
        </p:nvPicPr>
        <p:blipFill>
          <a:blip r:embed="rId4" cstate="print">
            <a:clrChange>
              <a:clrFrom>
                <a:srgbClr val="2365B1"/>
              </a:clrFrom>
              <a:clrTo>
                <a:srgbClr val="2365B1">
                  <a:alpha val="0"/>
                </a:srgbClr>
              </a:clrTo>
            </a:clrChange>
          </a:blip>
          <a:srcRect/>
          <a:stretch>
            <a:fillRect/>
          </a:stretch>
        </p:blipFill>
        <p:spPr bwMode="hidden">
          <a:xfrm>
            <a:off x="7281863" y="6472238"/>
            <a:ext cx="1616075" cy="306387"/>
          </a:xfrm>
          <a:prstGeom prst="rect">
            <a:avLst/>
          </a:prstGeom>
          <a:noFill/>
          <a:ln w="9525">
            <a:noFill/>
            <a:miter lim="800000"/>
            <a:headEnd/>
            <a:tailEnd/>
          </a:ln>
        </p:spPr>
      </p:pic>
      <p:pic>
        <p:nvPicPr>
          <p:cNvPr id="8" name="Picture 16" descr="Emblemlarge20"/>
          <p:cNvPicPr>
            <a:picLocks noChangeAspect="1" noChangeArrowheads="1"/>
          </p:cNvPicPr>
          <p:nvPr userDrawn="1"/>
        </p:nvPicPr>
        <p:blipFill>
          <a:blip r:embed="rId5" cstate="print"/>
          <a:srcRect/>
          <a:stretch>
            <a:fillRect/>
          </a:stretch>
        </p:blipFill>
        <p:spPr bwMode="hidden">
          <a:xfrm>
            <a:off x="3448050" y="153988"/>
            <a:ext cx="5705475" cy="6046787"/>
          </a:xfrm>
          <a:prstGeom prst="rect">
            <a:avLst/>
          </a:prstGeom>
          <a:noFill/>
          <a:ln w="9525">
            <a:noFill/>
            <a:miter lim="800000"/>
            <a:headEnd/>
            <a:tailEnd/>
          </a:ln>
        </p:spPr>
      </p:pic>
      <p:sp>
        <p:nvSpPr>
          <p:cNvPr id="818181" name="Rectangle 5"/>
          <p:cNvSpPr>
            <a:spLocks noGrp="1" noChangeArrowheads="1"/>
          </p:cNvSpPr>
          <p:nvPr>
            <p:ph type="ctrTitle"/>
          </p:nvPr>
        </p:nvSpPr>
        <p:spPr bwMode="invGray">
          <a:xfrm>
            <a:off x="1368425" y="1600200"/>
            <a:ext cx="6403975" cy="2228850"/>
          </a:xfrm>
          <a:effectLst>
            <a:outerShdw dist="35921" dir="2700000" algn="ctr" rotWithShape="0">
              <a:srgbClr val="0064BE"/>
            </a:outerShdw>
          </a:effectLst>
        </p:spPr>
        <p:txBody>
          <a:bodyPr bIns="45720" anchor="ctr"/>
          <a:lstStyle>
            <a:lvl1pPr algn="r">
              <a:defRPr sz="4000">
                <a:solidFill>
                  <a:schemeClr val="bg1"/>
                </a:solidFill>
              </a:defRPr>
            </a:lvl1pPr>
          </a:lstStyle>
          <a:p>
            <a:r>
              <a:rPr lang="en-US" smtClean="0"/>
              <a:t>Click to edit Master title style</a:t>
            </a:r>
            <a:endParaRPr lang="en-US"/>
          </a:p>
        </p:txBody>
      </p:sp>
      <p:sp>
        <p:nvSpPr>
          <p:cNvPr id="818182" name="Rectangle 6"/>
          <p:cNvSpPr>
            <a:spLocks noGrp="1" noChangeArrowheads="1"/>
          </p:cNvSpPr>
          <p:nvPr>
            <p:ph type="subTitle" idx="1"/>
          </p:nvPr>
        </p:nvSpPr>
        <p:spPr bwMode="invGray">
          <a:xfrm>
            <a:off x="1371600" y="4114800"/>
            <a:ext cx="6400800" cy="1828800"/>
          </a:xfrm>
          <a:effectLst>
            <a:outerShdw dist="35921" dir="2700000" algn="ctr" rotWithShape="0">
              <a:srgbClr val="0064BE"/>
            </a:outerShdw>
          </a:effectLst>
        </p:spPr>
        <p:txBody>
          <a:bodyPr/>
          <a:lstStyle>
            <a:lvl1pPr marL="0" indent="0" algn="r">
              <a:buFontTx/>
              <a:buNone/>
              <a:defRPr sz="1800" b="1">
                <a:solidFill>
                  <a:schemeClr val="bg1"/>
                </a:solidFill>
              </a:defRPr>
            </a:lvl1pPr>
          </a:lstStyle>
          <a:p>
            <a:r>
              <a:rPr lang="en-US" smtClean="0"/>
              <a:t>Click to edit Master subtitle style</a:t>
            </a:r>
            <a:endParaRPr lang="en-US" dirty="0"/>
          </a:p>
        </p:txBody>
      </p:sp>
      <p:sp>
        <p:nvSpPr>
          <p:cNvPr id="9" name="Slide Number Placeholder 8"/>
          <p:cNvSpPr>
            <a:spLocks noGrp="1"/>
          </p:cNvSpPr>
          <p:nvPr>
            <p:ph type="sldNum" sz="quarter" idx="10"/>
          </p:nvPr>
        </p:nvSpPr>
        <p:spPr/>
        <p:txBody>
          <a:bodyPr/>
          <a:lstStyle>
            <a:lvl1pPr>
              <a:defRPr/>
            </a:lvl1pPr>
          </a:lstStyle>
          <a:p>
            <a:pPr>
              <a:defRPr/>
            </a:pPr>
            <a:r>
              <a:rPr lang="de-AT"/>
              <a:t>Slide </a:t>
            </a:r>
            <a:fld id="{A95F372A-1206-4438-9013-2742398D9711}" type="slidenum">
              <a:rPr lang="de-AT"/>
              <a:pPr>
                <a:defRPr/>
              </a:pPr>
              <a:t>‹#›</a:t>
            </a:fld>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r>
              <a:rPr lang="de-AT"/>
              <a:t>Slide </a:t>
            </a:r>
            <a:fld id="{64B97CA1-5649-4306-9850-F1A1D761A9D7}" type="slidenum">
              <a:rPr lang="de-AT"/>
              <a:pPr>
                <a:defRPr/>
              </a:pPr>
              <a:t>‹#›</a:t>
            </a:fld>
            <a:endParaRPr lang="de-AT"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a:t>    Kofax VRS Elite: What is New?</a:t>
            </a:r>
            <a:endParaRPr lang="de-AT"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7620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r>
              <a:rPr lang="de-AT"/>
              <a:t>Slide </a:t>
            </a:r>
            <a:fld id="{684E057C-ECC3-4A02-A7FB-B7279492BCE5}" type="slidenum">
              <a:rPr lang="de-AT"/>
              <a:pPr>
                <a:defRPr/>
              </a:pPr>
              <a:t>‹#›</a:t>
            </a:fld>
            <a:endParaRPr lang="de-AT" dirty="0"/>
          </a:p>
        </p:txBody>
      </p:sp>
      <p:sp>
        <p:nvSpPr>
          <p:cNvPr id="6" name="Rectangle 12"/>
          <p:cNvSpPr>
            <a:spLocks noGrp="1" noChangeArrowheads="1"/>
          </p:cNvSpPr>
          <p:nvPr>
            <p:ph type="ftr" sz="quarter" idx="11"/>
          </p:nvPr>
        </p:nvSpPr>
        <p:spPr>
          <a:ln/>
        </p:spPr>
        <p:txBody>
          <a:bodyPr/>
          <a:lstStyle>
            <a:lvl1pPr>
              <a:defRPr/>
            </a:lvl1pPr>
          </a:lstStyle>
          <a:p>
            <a:pPr>
              <a:defRPr/>
            </a:pPr>
            <a:r>
              <a:rPr lang="en-US"/>
              <a:t>    Kofax VRS Elite: What is New?</a:t>
            </a:r>
            <a:endParaRPr lang="de-AT" b="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r>
              <a:rPr lang="de-AT"/>
              <a:t>Slide </a:t>
            </a:r>
            <a:fld id="{3A0D40DD-BC74-4743-9D13-0FB9C6ADC610}" type="slidenum">
              <a:rPr lang="de-AT"/>
              <a:pPr>
                <a:defRPr/>
              </a:pPr>
              <a:t>‹#›</a:t>
            </a:fld>
            <a:endParaRPr lang="de-AT" dirty="0"/>
          </a:p>
        </p:txBody>
      </p:sp>
      <p:sp>
        <p:nvSpPr>
          <p:cNvPr id="4" name="Rectangle 12"/>
          <p:cNvSpPr>
            <a:spLocks noGrp="1" noChangeArrowheads="1"/>
          </p:cNvSpPr>
          <p:nvPr>
            <p:ph type="ftr" sz="quarter" idx="11"/>
          </p:nvPr>
        </p:nvSpPr>
        <p:spPr>
          <a:ln/>
        </p:spPr>
        <p:txBody>
          <a:bodyPr/>
          <a:lstStyle>
            <a:lvl1pPr>
              <a:defRPr/>
            </a:lvl1pPr>
          </a:lstStyle>
          <a:p>
            <a:pPr>
              <a:defRPr/>
            </a:pPr>
            <a:r>
              <a:rPr lang="en-US"/>
              <a:t>    Kofax VRS Elite: What is New?</a:t>
            </a:r>
            <a:endParaRPr lang="de-AT" b="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r>
              <a:rPr lang="de-AT"/>
              <a:t>Slide </a:t>
            </a:r>
            <a:fld id="{FBD56059-9756-4580-896A-E748A5CC2163}" type="slidenum">
              <a:rPr lang="de-AT"/>
              <a:pPr>
                <a:defRPr/>
              </a:pPr>
              <a:t>‹#›</a:t>
            </a:fld>
            <a:endParaRPr lang="de-AT" dirty="0"/>
          </a:p>
        </p:txBody>
      </p:sp>
      <p:sp>
        <p:nvSpPr>
          <p:cNvPr id="3" name="Rectangle 12"/>
          <p:cNvSpPr>
            <a:spLocks noGrp="1" noChangeArrowheads="1"/>
          </p:cNvSpPr>
          <p:nvPr>
            <p:ph type="ftr" sz="quarter" idx="11"/>
          </p:nvPr>
        </p:nvSpPr>
        <p:spPr>
          <a:ln/>
        </p:spPr>
        <p:txBody>
          <a:bodyPr/>
          <a:lstStyle>
            <a:lvl1pPr>
              <a:defRPr/>
            </a:lvl1pPr>
          </a:lstStyle>
          <a:p>
            <a:pPr>
              <a:defRPr/>
            </a:pPr>
            <a:r>
              <a:rPr lang="en-US"/>
              <a:t>    Kofax VRS Elite: What is New?</a:t>
            </a:r>
            <a:endParaRPr lang="de-AT" b="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762000"/>
            <a:ext cx="8686800" cy="5486400"/>
          </a:xfrm>
        </p:spPr>
        <p:txBody>
          <a:bodyPr/>
          <a:lstStyle/>
          <a:p>
            <a:pPr lvl="0"/>
            <a:r>
              <a:rPr lang="en-US" noProof="0" smtClean="0"/>
              <a:t>Click icon to add chart</a:t>
            </a:r>
          </a:p>
        </p:txBody>
      </p:sp>
      <p:sp>
        <p:nvSpPr>
          <p:cNvPr id="4" name="Rectangle 11"/>
          <p:cNvSpPr>
            <a:spLocks noGrp="1" noChangeArrowheads="1"/>
          </p:cNvSpPr>
          <p:nvPr>
            <p:ph type="sldNum" sz="quarter" idx="10"/>
          </p:nvPr>
        </p:nvSpPr>
        <p:spPr>
          <a:ln/>
        </p:spPr>
        <p:txBody>
          <a:bodyPr/>
          <a:lstStyle>
            <a:lvl1pPr>
              <a:defRPr/>
            </a:lvl1pPr>
          </a:lstStyle>
          <a:p>
            <a:pPr>
              <a:defRPr/>
            </a:pPr>
            <a:r>
              <a:rPr lang="de-AT"/>
              <a:t>Slide </a:t>
            </a:r>
            <a:fld id="{F26E2DE6-2289-4CF2-8A3F-A3F362B3B609}" type="slidenum">
              <a:rPr lang="de-AT"/>
              <a:pPr>
                <a:defRPr/>
              </a:pPr>
              <a:t>‹#›</a:t>
            </a:fld>
            <a:endParaRPr lang="de-AT" dirty="0"/>
          </a:p>
        </p:txBody>
      </p:sp>
      <p:sp>
        <p:nvSpPr>
          <p:cNvPr id="5" name="Rectangle 12"/>
          <p:cNvSpPr>
            <a:spLocks noGrp="1" noChangeArrowheads="1"/>
          </p:cNvSpPr>
          <p:nvPr>
            <p:ph type="ftr" sz="quarter" idx="11"/>
          </p:nvPr>
        </p:nvSpPr>
        <p:spPr>
          <a:ln/>
        </p:spPr>
        <p:txBody>
          <a:bodyPr/>
          <a:lstStyle>
            <a:lvl1pPr>
              <a:defRPr/>
            </a:lvl1pPr>
          </a:lstStyle>
          <a:p>
            <a:pPr>
              <a:defRPr/>
            </a:pPr>
            <a:r>
              <a:rPr lang="en-US"/>
              <a:t>    Kofax VRS Elite: What is New?</a:t>
            </a:r>
            <a:endParaRPr lang="de-AT" b="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New 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388100"/>
            <a:ext cx="9144000" cy="469900"/>
          </a:xfrm>
          <a:prstGeom prst="rect">
            <a:avLst/>
          </a:prstGeom>
          <a:solidFill>
            <a:srgbClr val="0064BE"/>
          </a:solidFill>
          <a:ln w="9525">
            <a:noFill/>
            <a:miter lim="800000"/>
            <a:headEnd/>
            <a:tailEnd/>
          </a:ln>
          <a:effectLst/>
        </p:spPr>
        <p:txBody>
          <a:bodyPr wrap="none" anchor="ctr"/>
          <a:lstStyle/>
          <a:p>
            <a:pPr algn="ctr" eaLnBrk="0" hangingPunct="0">
              <a:spcBef>
                <a:spcPct val="50000"/>
              </a:spcBef>
              <a:defRPr/>
            </a:pPr>
            <a:endParaRPr lang="en-US">
              <a:latin typeface="Arial" pitchFamily="34" charset="0"/>
            </a:endParaRPr>
          </a:p>
        </p:txBody>
      </p:sp>
      <p:pic>
        <p:nvPicPr>
          <p:cNvPr id="5" name="Picture 12" descr="Logo_KOFAX_RGB"/>
          <p:cNvPicPr>
            <a:picLocks noChangeAspect="1" noChangeArrowheads="1"/>
          </p:cNvPicPr>
          <p:nvPr userDrawn="1"/>
        </p:nvPicPr>
        <p:blipFill>
          <a:blip r:embed="rId2" cstate="print"/>
          <a:srcRect/>
          <a:stretch>
            <a:fillRect/>
          </a:stretch>
        </p:blipFill>
        <p:spPr bwMode="auto">
          <a:xfrm>
            <a:off x="3352800" y="152400"/>
            <a:ext cx="5791200" cy="6048375"/>
          </a:xfrm>
          <a:prstGeom prst="rect">
            <a:avLst/>
          </a:prstGeom>
          <a:noFill/>
          <a:ln w="9525">
            <a:noFill/>
            <a:miter lim="800000"/>
            <a:headEnd/>
            <a:tailEnd/>
          </a:ln>
        </p:spPr>
      </p:pic>
      <p:pic>
        <p:nvPicPr>
          <p:cNvPr id="6" name="Picture 15" descr="Logo_KOFAX_Rev"/>
          <p:cNvPicPr>
            <a:picLocks noChangeAspect="1" noChangeArrowheads="1"/>
          </p:cNvPicPr>
          <p:nvPr userDrawn="1"/>
        </p:nvPicPr>
        <p:blipFill>
          <a:blip r:embed="rId3" cstate="print">
            <a:clrChange>
              <a:clrFrom>
                <a:srgbClr val="2365B1"/>
              </a:clrFrom>
              <a:clrTo>
                <a:srgbClr val="2365B1">
                  <a:alpha val="0"/>
                </a:srgbClr>
              </a:clrTo>
            </a:clrChange>
          </a:blip>
          <a:srcRect/>
          <a:stretch>
            <a:fillRect/>
          </a:stretch>
        </p:blipFill>
        <p:spPr bwMode="hidden">
          <a:xfrm>
            <a:off x="7281863" y="6472238"/>
            <a:ext cx="1616075" cy="306387"/>
          </a:xfrm>
          <a:prstGeom prst="rect">
            <a:avLst/>
          </a:prstGeom>
          <a:noFill/>
          <a:ln w="9525">
            <a:noFill/>
            <a:miter lim="800000"/>
            <a:headEnd/>
            <a:tailEnd/>
          </a:ln>
        </p:spPr>
      </p:pic>
      <p:pic>
        <p:nvPicPr>
          <p:cNvPr id="7" name="Picture 16" descr="Emblemlarge20"/>
          <p:cNvPicPr>
            <a:picLocks noChangeAspect="1" noChangeArrowheads="1"/>
          </p:cNvPicPr>
          <p:nvPr userDrawn="1"/>
        </p:nvPicPr>
        <p:blipFill>
          <a:blip r:embed="rId4" cstate="print"/>
          <a:srcRect/>
          <a:stretch>
            <a:fillRect/>
          </a:stretch>
        </p:blipFill>
        <p:spPr bwMode="hidden">
          <a:xfrm>
            <a:off x="3448050" y="153988"/>
            <a:ext cx="5705475" cy="6046787"/>
          </a:xfrm>
          <a:prstGeom prst="rect">
            <a:avLst/>
          </a:prstGeom>
          <a:noFill/>
          <a:ln w="9525">
            <a:noFill/>
            <a:miter lim="800000"/>
            <a:headEnd/>
            <a:tailEnd/>
          </a:ln>
        </p:spPr>
      </p:pic>
      <p:sp>
        <p:nvSpPr>
          <p:cNvPr id="818181" name="Rectangle 5"/>
          <p:cNvSpPr>
            <a:spLocks noGrp="1" noChangeArrowheads="1"/>
          </p:cNvSpPr>
          <p:nvPr>
            <p:ph type="ctrTitle"/>
          </p:nvPr>
        </p:nvSpPr>
        <p:spPr bwMode="black">
          <a:xfrm>
            <a:off x="1368425" y="1600200"/>
            <a:ext cx="6403975" cy="2228850"/>
          </a:xfrm>
          <a:effectLst/>
        </p:spPr>
        <p:txBody>
          <a:bodyPr bIns="45720" anchor="ctr"/>
          <a:lstStyle>
            <a:lvl1pPr algn="r">
              <a:defRPr sz="4000">
                <a:solidFill>
                  <a:srgbClr val="0064BE"/>
                </a:solidFill>
                <a:effectLst/>
              </a:defRPr>
            </a:lvl1pPr>
          </a:lstStyle>
          <a:p>
            <a:r>
              <a:rPr lang="en-US" smtClean="0"/>
              <a:t>Click to edit Master title style</a:t>
            </a:r>
            <a:endParaRPr lang="en-US" dirty="0"/>
          </a:p>
        </p:txBody>
      </p:sp>
      <p:sp>
        <p:nvSpPr>
          <p:cNvPr id="818182" name="Rectangle 6"/>
          <p:cNvSpPr>
            <a:spLocks noGrp="1" noChangeArrowheads="1"/>
          </p:cNvSpPr>
          <p:nvPr>
            <p:ph type="subTitle" idx="1"/>
          </p:nvPr>
        </p:nvSpPr>
        <p:spPr bwMode="black">
          <a:xfrm>
            <a:off x="1371600" y="4114800"/>
            <a:ext cx="6400800" cy="1828800"/>
          </a:xfrm>
          <a:effectLst/>
        </p:spPr>
        <p:txBody>
          <a:bodyPr/>
          <a:lstStyle>
            <a:lvl1pPr marL="0" indent="0" algn="r">
              <a:buFontTx/>
              <a:buNone/>
              <a:defRPr sz="1800" b="1">
                <a:solidFill>
                  <a:srgbClr val="0064BE"/>
                </a:solidFill>
              </a:defRPr>
            </a:lvl1pPr>
          </a:lstStyle>
          <a:p>
            <a:r>
              <a:rPr lang="en-US" smtClean="0"/>
              <a:t>Click to edit Master subtitle style</a:t>
            </a:r>
            <a:endParaRPr lang="en-US" dirty="0"/>
          </a:p>
        </p:txBody>
      </p:sp>
      <p:sp>
        <p:nvSpPr>
          <p:cNvPr id="8" name="Slide Number Placeholder 10"/>
          <p:cNvSpPr>
            <a:spLocks noGrp="1"/>
          </p:cNvSpPr>
          <p:nvPr>
            <p:ph type="sldNum" sz="quarter" idx="10"/>
          </p:nvPr>
        </p:nvSpPr>
        <p:spPr/>
        <p:txBody>
          <a:bodyPr/>
          <a:lstStyle>
            <a:lvl1pPr>
              <a:defRPr/>
            </a:lvl1pPr>
          </a:lstStyle>
          <a:p>
            <a:pPr>
              <a:defRPr/>
            </a:pPr>
            <a:r>
              <a:rPr lang="de-AT"/>
              <a:t>Slide </a:t>
            </a:r>
            <a:fld id="{5CEA4CCD-A886-47F5-9B0C-36F8AE932DD7}" type="slidenum">
              <a:rPr lang="de-AT"/>
              <a:pPr>
                <a:defRPr/>
              </a:pPr>
              <a:t>‹#›</a:t>
            </a:fld>
            <a:endParaRPr lang="de-AT" dirty="0"/>
          </a:p>
        </p:txBody>
      </p:sp>
      <p:sp>
        <p:nvSpPr>
          <p:cNvPr id="9" name="Footer Placeholder 11"/>
          <p:cNvSpPr>
            <a:spLocks noGrp="1"/>
          </p:cNvSpPr>
          <p:nvPr>
            <p:ph type="ftr" sz="quarter" idx="11"/>
          </p:nvPr>
        </p:nvSpPr>
        <p:spPr/>
        <p:txBody>
          <a:bodyPr/>
          <a:lstStyle>
            <a:lvl1pPr>
              <a:defRPr/>
            </a:lvl1pPr>
          </a:lstStyle>
          <a:p>
            <a:pPr>
              <a:defRPr/>
            </a:pPr>
            <a:r>
              <a:rPr lang="en-US"/>
              <a:t>    Kofax VRS Elite: What is New?</a:t>
            </a:r>
            <a:endParaRPr lang="de-AT" b="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7154" name="Line 2"/>
          <p:cNvSpPr>
            <a:spLocks noChangeShapeType="1"/>
          </p:cNvSpPr>
          <p:nvPr/>
        </p:nvSpPr>
        <p:spPr bwMode="auto">
          <a:xfrm>
            <a:off x="0" y="444500"/>
            <a:ext cx="9144000" cy="0"/>
          </a:xfrm>
          <a:prstGeom prst="line">
            <a:avLst/>
          </a:prstGeom>
          <a:noFill/>
          <a:ln w="57150">
            <a:solidFill>
              <a:srgbClr val="0064BE"/>
            </a:solidFill>
            <a:round/>
            <a:headEnd/>
            <a:tailEnd/>
          </a:ln>
          <a:effectLst/>
        </p:spPr>
        <p:txBody>
          <a:bodyPr/>
          <a:lstStyle/>
          <a:p>
            <a:pPr algn="ctr" eaLnBrk="0" hangingPunct="0">
              <a:spcBef>
                <a:spcPct val="50000"/>
              </a:spcBef>
              <a:defRPr/>
            </a:pPr>
            <a:endParaRPr lang="en-US">
              <a:latin typeface="Arial" pitchFamily="34" charset="0"/>
            </a:endParaRPr>
          </a:p>
        </p:txBody>
      </p:sp>
      <p:sp>
        <p:nvSpPr>
          <p:cNvPr id="1027" name="Rectangle 4"/>
          <p:cNvSpPr>
            <a:spLocks noGrp="1" noChangeArrowheads="1"/>
          </p:cNvSpPr>
          <p:nvPr>
            <p:ph type="title"/>
          </p:nvPr>
        </p:nvSpPr>
        <p:spPr bwMode="auto">
          <a:xfrm>
            <a:off x="228600" y="0"/>
            <a:ext cx="8686800" cy="457200"/>
          </a:xfrm>
          <a:prstGeom prst="rect">
            <a:avLst/>
          </a:prstGeom>
          <a:noFill/>
          <a:ln w="9525">
            <a:noFill/>
            <a:miter lim="800000"/>
            <a:headEnd/>
            <a:tailEnd/>
          </a:ln>
        </p:spPr>
        <p:txBody>
          <a:bodyPr vert="horz" wrap="square" lIns="91440" tIns="45720" rIns="91440" bIns="64008" numCol="1" anchor="b"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228600" y="762000"/>
            <a:ext cx="8686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7155" name="Rectangle 3"/>
          <p:cNvSpPr>
            <a:spLocks noChangeArrowheads="1"/>
          </p:cNvSpPr>
          <p:nvPr/>
        </p:nvSpPr>
        <p:spPr bwMode="auto">
          <a:xfrm>
            <a:off x="0" y="6388100"/>
            <a:ext cx="9144000" cy="469900"/>
          </a:xfrm>
          <a:prstGeom prst="rect">
            <a:avLst/>
          </a:prstGeom>
          <a:solidFill>
            <a:srgbClr val="0064BE"/>
          </a:solidFill>
          <a:ln w="9525">
            <a:noFill/>
            <a:miter lim="800000"/>
            <a:headEnd/>
            <a:tailEnd/>
          </a:ln>
          <a:effectLst/>
        </p:spPr>
        <p:txBody>
          <a:bodyPr wrap="none" anchor="ctr"/>
          <a:lstStyle/>
          <a:p>
            <a:pPr algn="ctr" eaLnBrk="0" hangingPunct="0">
              <a:spcBef>
                <a:spcPct val="50000"/>
              </a:spcBef>
              <a:defRPr/>
            </a:pPr>
            <a:endParaRPr lang="en-US">
              <a:latin typeface="Arial" pitchFamily="34" charset="0"/>
            </a:endParaRPr>
          </a:p>
        </p:txBody>
      </p:sp>
      <p:sp>
        <p:nvSpPr>
          <p:cNvPr id="817163" name="Rectangle 11"/>
          <p:cNvSpPr>
            <a:spLocks noGrp="1" noChangeArrowheads="1"/>
          </p:cNvSpPr>
          <p:nvPr>
            <p:ph type="sldNum" sz="quarter" idx="4"/>
          </p:nvPr>
        </p:nvSpPr>
        <p:spPr bwMode="white">
          <a:xfrm>
            <a:off x="0" y="6477000"/>
            <a:ext cx="760413"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spcBef>
                <a:spcPct val="0"/>
              </a:spcBef>
              <a:defRPr sz="1000" b="0">
                <a:solidFill>
                  <a:schemeClr val="bg1"/>
                </a:solidFill>
                <a:latin typeface="Arial" pitchFamily="34" charset="0"/>
              </a:defRPr>
            </a:lvl1pPr>
          </a:lstStyle>
          <a:p>
            <a:pPr>
              <a:defRPr/>
            </a:pPr>
            <a:r>
              <a:rPr lang="de-AT"/>
              <a:t>Slide </a:t>
            </a:r>
            <a:fld id="{7ADF7D08-03D2-4533-B161-6E13EE719FA7}" type="slidenum">
              <a:rPr lang="de-AT"/>
              <a:pPr>
                <a:defRPr/>
              </a:pPr>
              <a:t>‹#›</a:t>
            </a:fld>
            <a:endParaRPr lang="de-AT" dirty="0"/>
          </a:p>
        </p:txBody>
      </p:sp>
      <p:sp>
        <p:nvSpPr>
          <p:cNvPr id="817164" name="Rectangle 12"/>
          <p:cNvSpPr>
            <a:spLocks noGrp="1" noChangeArrowheads="1"/>
          </p:cNvSpPr>
          <p:nvPr>
            <p:ph type="ftr" sz="quarter" idx="3"/>
          </p:nvPr>
        </p:nvSpPr>
        <p:spPr bwMode="white">
          <a:xfrm>
            <a:off x="760413" y="6477000"/>
            <a:ext cx="60960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spcBef>
                <a:spcPct val="0"/>
              </a:spcBef>
              <a:defRPr sz="1000">
                <a:solidFill>
                  <a:schemeClr val="bg1"/>
                </a:solidFill>
                <a:latin typeface="Arial" pitchFamily="34" charset="0"/>
                <a:sym typeface="Wingdings" pitchFamily="2" charset="2"/>
              </a:defRPr>
            </a:lvl1pPr>
          </a:lstStyle>
          <a:p>
            <a:pPr>
              <a:defRPr/>
            </a:pPr>
            <a:r>
              <a:rPr lang="en-US"/>
              <a:t>    Kofax VRS Elite: What is New?</a:t>
            </a:r>
            <a:endParaRPr lang="de-AT" b="1"/>
          </a:p>
        </p:txBody>
      </p:sp>
      <p:sp>
        <p:nvSpPr>
          <p:cNvPr id="817176" name="Rectangle 24"/>
          <p:cNvSpPr>
            <a:spLocks noChangeArrowheads="1"/>
          </p:cNvSpPr>
          <p:nvPr/>
        </p:nvSpPr>
        <p:spPr bwMode="auto">
          <a:xfrm>
            <a:off x="1584325" y="3968750"/>
            <a:ext cx="3419475" cy="1152525"/>
          </a:xfrm>
          <a:prstGeom prst="rect">
            <a:avLst/>
          </a:prstGeom>
          <a:noFill/>
          <a:ln w="9525" algn="ctr">
            <a:noFill/>
            <a:miter lim="800000"/>
            <a:headEnd/>
            <a:tailEnd/>
          </a:ln>
          <a:effectLst/>
        </p:spPr>
        <p:txBody>
          <a:bodyPr wrap="none" anchor="ctr"/>
          <a:lstStyle/>
          <a:p>
            <a:pPr algn="ctr" eaLnBrk="0" hangingPunct="0">
              <a:spcBef>
                <a:spcPct val="50000"/>
              </a:spcBef>
              <a:defRPr/>
            </a:pPr>
            <a:endParaRPr lang="en-US">
              <a:latin typeface="Arial" pitchFamily="34" charset="0"/>
            </a:endParaRPr>
          </a:p>
        </p:txBody>
      </p:sp>
      <p:pic>
        <p:nvPicPr>
          <p:cNvPr id="1033" name="Picture 27" descr="Logo_KOFAX_Rev"/>
          <p:cNvPicPr>
            <a:picLocks noChangeAspect="1" noChangeArrowheads="1"/>
          </p:cNvPicPr>
          <p:nvPr/>
        </p:nvPicPr>
        <p:blipFill>
          <a:blip r:embed="rId9" cstate="print">
            <a:clrChange>
              <a:clrFrom>
                <a:srgbClr val="2365B1"/>
              </a:clrFrom>
              <a:clrTo>
                <a:srgbClr val="2365B1">
                  <a:alpha val="0"/>
                </a:srgbClr>
              </a:clrTo>
            </a:clrChange>
          </a:blip>
          <a:srcRect/>
          <a:stretch>
            <a:fillRect/>
          </a:stretch>
        </p:blipFill>
        <p:spPr bwMode="auto">
          <a:xfrm>
            <a:off x="7281863" y="6472238"/>
            <a:ext cx="1616075" cy="306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16" r:id="rId2"/>
    <p:sldLayoutId id="2147483917" r:id="rId3"/>
    <p:sldLayoutId id="2147483918" r:id="rId4"/>
    <p:sldLayoutId id="2147483919" r:id="rId5"/>
    <p:sldLayoutId id="2147483920" r:id="rId6"/>
    <p:sldLayoutId id="2147483922" r:id="rId7"/>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400" b="1">
          <a:solidFill>
            <a:srgbClr val="0064BE"/>
          </a:solidFill>
          <a:latin typeface="+mj-lt"/>
          <a:ea typeface="+mj-ea"/>
          <a:cs typeface="+mj-cs"/>
        </a:defRPr>
      </a:lvl1pPr>
      <a:lvl2pPr algn="l" rtl="0" eaLnBrk="0" fontAlgn="base" hangingPunct="0">
        <a:lnSpc>
          <a:spcPct val="90000"/>
        </a:lnSpc>
        <a:spcBef>
          <a:spcPct val="0"/>
        </a:spcBef>
        <a:spcAft>
          <a:spcPct val="0"/>
        </a:spcAft>
        <a:defRPr sz="2400" b="1">
          <a:solidFill>
            <a:srgbClr val="0064BE"/>
          </a:solidFill>
          <a:latin typeface="Arial" pitchFamily="34" charset="0"/>
        </a:defRPr>
      </a:lvl2pPr>
      <a:lvl3pPr algn="l" rtl="0" eaLnBrk="0" fontAlgn="base" hangingPunct="0">
        <a:lnSpc>
          <a:spcPct val="90000"/>
        </a:lnSpc>
        <a:spcBef>
          <a:spcPct val="0"/>
        </a:spcBef>
        <a:spcAft>
          <a:spcPct val="0"/>
        </a:spcAft>
        <a:defRPr sz="2400" b="1">
          <a:solidFill>
            <a:srgbClr val="0064BE"/>
          </a:solidFill>
          <a:latin typeface="Arial" pitchFamily="34" charset="0"/>
        </a:defRPr>
      </a:lvl3pPr>
      <a:lvl4pPr algn="l" rtl="0" eaLnBrk="0" fontAlgn="base" hangingPunct="0">
        <a:lnSpc>
          <a:spcPct val="90000"/>
        </a:lnSpc>
        <a:spcBef>
          <a:spcPct val="0"/>
        </a:spcBef>
        <a:spcAft>
          <a:spcPct val="0"/>
        </a:spcAft>
        <a:defRPr sz="2400" b="1">
          <a:solidFill>
            <a:srgbClr val="0064BE"/>
          </a:solidFill>
          <a:latin typeface="Arial" pitchFamily="34" charset="0"/>
        </a:defRPr>
      </a:lvl4pPr>
      <a:lvl5pPr algn="l" rtl="0" eaLnBrk="0" fontAlgn="base" hangingPunct="0">
        <a:lnSpc>
          <a:spcPct val="90000"/>
        </a:lnSpc>
        <a:spcBef>
          <a:spcPct val="0"/>
        </a:spcBef>
        <a:spcAft>
          <a:spcPct val="0"/>
        </a:spcAft>
        <a:defRPr sz="2400" b="1">
          <a:solidFill>
            <a:srgbClr val="0064BE"/>
          </a:solidFill>
          <a:latin typeface="Arial" pitchFamily="34" charset="0"/>
        </a:defRPr>
      </a:lvl5pPr>
      <a:lvl6pPr marL="457200" algn="l" rtl="0" eaLnBrk="1" fontAlgn="base" hangingPunct="1">
        <a:lnSpc>
          <a:spcPct val="90000"/>
        </a:lnSpc>
        <a:spcBef>
          <a:spcPct val="0"/>
        </a:spcBef>
        <a:spcAft>
          <a:spcPct val="0"/>
        </a:spcAft>
        <a:defRPr sz="2400" b="1">
          <a:solidFill>
            <a:srgbClr val="0064BE"/>
          </a:solidFill>
          <a:latin typeface="Arial" pitchFamily="34" charset="0"/>
        </a:defRPr>
      </a:lvl6pPr>
      <a:lvl7pPr marL="914400" algn="l" rtl="0" eaLnBrk="1" fontAlgn="base" hangingPunct="1">
        <a:lnSpc>
          <a:spcPct val="90000"/>
        </a:lnSpc>
        <a:spcBef>
          <a:spcPct val="0"/>
        </a:spcBef>
        <a:spcAft>
          <a:spcPct val="0"/>
        </a:spcAft>
        <a:defRPr sz="2400" b="1">
          <a:solidFill>
            <a:srgbClr val="0064BE"/>
          </a:solidFill>
          <a:latin typeface="Arial" pitchFamily="34" charset="0"/>
        </a:defRPr>
      </a:lvl7pPr>
      <a:lvl8pPr marL="1371600" algn="l" rtl="0" eaLnBrk="1" fontAlgn="base" hangingPunct="1">
        <a:lnSpc>
          <a:spcPct val="90000"/>
        </a:lnSpc>
        <a:spcBef>
          <a:spcPct val="0"/>
        </a:spcBef>
        <a:spcAft>
          <a:spcPct val="0"/>
        </a:spcAft>
        <a:defRPr sz="2400" b="1">
          <a:solidFill>
            <a:srgbClr val="0064BE"/>
          </a:solidFill>
          <a:latin typeface="Arial" pitchFamily="34" charset="0"/>
        </a:defRPr>
      </a:lvl8pPr>
      <a:lvl9pPr marL="1828800" algn="l" rtl="0" eaLnBrk="1" fontAlgn="base" hangingPunct="1">
        <a:lnSpc>
          <a:spcPct val="90000"/>
        </a:lnSpc>
        <a:spcBef>
          <a:spcPct val="0"/>
        </a:spcBef>
        <a:spcAft>
          <a:spcPct val="0"/>
        </a:spcAft>
        <a:defRPr sz="2400" b="1">
          <a:solidFill>
            <a:srgbClr val="0064BE"/>
          </a:solidFill>
          <a:latin typeface="Arial" pitchFamily="34" charset="0"/>
        </a:defRPr>
      </a:lvl9pPr>
    </p:titleStyle>
    <p:bodyStyle>
      <a:lvl1pPr marL="180975" indent="-180975" algn="l" rtl="0" eaLnBrk="0" fontAlgn="base" hangingPunct="0">
        <a:lnSpc>
          <a:spcPct val="90000"/>
        </a:lnSpc>
        <a:spcBef>
          <a:spcPct val="30000"/>
        </a:spcBef>
        <a:spcAft>
          <a:spcPct val="0"/>
        </a:spcAft>
        <a:buClr>
          <a:srgbClr val="0064BE"/>
        </a:buClr>
        <a:buSzPct val="120000"/>
        <a:buChar char="•"/>
        <a:defRPr sz="2400">
          <a:solidFill>
            <a:schemeClr val="tx1"/>
          </a:solidFill>
          <a:latin typeface="+mn-lt"/>
          <a:ea typeface="+mn-ea"/>
          <a:cs typeface="+mn-cs"/>
        </a:defRPr>
      </a:lvl1pPr>
      <a:lvl2pPr marL="538163" indent="-177800" algn="l" rtl="0" eaLnBrk="0" fontAlgn="base" hangingPunct="0">
        <a:lnSpc>
          <a:spcPct val="90000"/>
        </a:lnSpc>
        <a:spcBef>
          <a:spcPct val="30000"/>
        </a:spcBef>
        <a:spcAft>
          <a:spcPct val="0"/>
        </a:spcAft>
        <a:buClr>
          <a:srgbClr val="0064BE"/>
        </a:buClr>
        <a:buSzPct val="120000"/>
        <a:buChar char="•"/>
        <a:defRPr sz="2000">
          <a:solidFill>
            <a:schemeClr val="tx1"/>
          </a:solidFill>
          <a:latin typeface="+mn-lt"/>
        </a:defRPr>
      </a:lvl2pPr>
      <a:lvl3pPr marL="898525" indent="-179388" algn="l" rtl="0" eaLnBrk="0" fontAlgn="base" hangingPunct="0">
        <a:lnSpc>
          <a:spcPct val="90000"/>
        </a:lnSpc>
        <a:spcBef>
          <a:spcPct val="30000"/>
        </a:spcBef>
        <a:spcAft>
          <a:spcPct val="0"/>
        </a:spcAft>
        <a:buClr>
          <a:srgbClr val="0064BE"/>
        </a:buClr>
        <a:buSzPct val="120000"/>
        <a:buChar char="•"/>
        <a:defRPr>
          <a:solidFill>
            <a:schemeClr val="tx1"/>
          </a:solidFill>
          <a:latin typeface="+mn-lt"/>
        </a:defRPr>
      </a:lvl3pPr>
      <a:lvl4pPr marL="1257300" indent="-179388" algn="l" rtl="0" eaLnBrk="0" fontAlgn="base" hangingPunct="0">
        <a:lnSpc>
          <a:spcPct val="90000"/>
        </a:lnSpc>
        <a:spcBef>
          <a:spcPct val="30000"/>
        </a:spcBef>
        <a:spcAft>
          <a:spcPct val="0"/>
        </a:spcAft>
        <a:buClr>
          <a:srgbClr val="0064BE"/>
        </a:buClr>
        <a:buSzPct val="120000"/>
        <a:buChar char="•"/>
        <a:defRPr sz="1600">
          <a:solidFill>
            <a:schemeClr val="tx1"/>
          </a:solidFill>
          <a:latin typeface="+mn-lt"/>
        </a:defRPr>
      </a:lvl4pPr>
      <a:lvl5pPr marL="1616075" indent="-179388" algn="l" rtl="0" eaLnBrk="0" fontAlgn="base" hangingPunct="0">
        <a:lnSpc>
          <a:spcPct val="90000"/>
        </a:lnSpc>
        <a:spcBef>
          <a:spcPct val="30000"/>
        </a:spcBef>
        <a:spcAft>
          <a:spcPct val="0"/>
        </a:spcAft>
        <a:buClr>
          <a:srgbClr val="0064BE"/>
        </a:buClr>
        <a:buSzPct val="120000"/>
        <a:buChar char="•"/>
        <a:defRPr sz="1400">
          <a:solidFill>
            <a:schemeClr val="tx1"/>
          </a:solidFill>
          <a:latin typeface="+mn-lt"/>
        </a:defRPr>
      </a:lvl5pPr>
      <a:lvl6pPr marL="20732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6pPr>
      <a:lvl7pPr marL="25304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7pPr>
      <a:lvl8pPr marL="29876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8pPr>
      <a:lvl9pPr marL="34448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ctrTitle"/>
          </p:nvPr>
        </p:nvSpPr>
        <p:spPr/>
        <p:txBody>
          <a:bodyPr/>
          <a:lstStyle/>
          <a:p>
            <a:pPr eaLnBrk="1" hangingPunct="1">
              <a:defRPr/>
            </a:pPr>
            <a:r>
              <a:rPr lang="en-US" dirty="0" smtClean="0"/>
              <a:t>Kofax VRS Elite:</a:t>
            </a:r>
            <a:br>
              <a:rPr lang="en-US" dirty="0" smtClean="0"/>
            </a:br>
            <a:r>
              <a:rPr lang="en-US" dirty="0" smtClean="0"/>
              <a:t>What is New?</a:t>
            </a:r>
          </a:p>
        </p:txBody>
      </p:sp>
      <p:sp>
        <p:nvSpPr>
          <p:cNvPr id="831491" name="Rectangle 3"/>
          <p:cNvSpPr>
            <a:spLocks noGrp="1" noChangeArrowheads="1"/>
          </p:cNvSpPr>
          <p:nvPr>
            <p:ph type="subTitle" idx="1"/>
          </p:nvPr>
        </p:nvSpPr>
        <p:spPr/>
        <p:txBody>
          <a:bodyPr/>
          <a:lstStyle/>
          <a:p>
            <a:pPr eaLnBrk="1" hangingPunct="1">
              <a:defRPr/>
            </a:pPr>
            <a:endParaRPr lang="en-US" dirty="0" smtClean="0"/>
          </a:p>
        </p:txBody>
      </p:sp>
      <p:sp>
        <p:nvSpPr>
          <p:cNvPr id="4100" name="Slide Number Placeholder 5"/>
          <p:cNvSpPr>
            <a:spLocks noGrp="1"/>
          </p:cNvSpPr>
          <p:nvPr>
            <p:ph type="sldNum" sz="quarter" idx="10"/>
          </p:nvPr>
        </p:nvSpPr>
        <p:spPr>
          <a:noFill/>
        </p:spPr>
        <p:txBody>
          <a:bodyPr/>
          <a:lstStyle/>
          <a:p>
            <a:r>
              <a:rPr lang="de-AT" smtClean="0">
                <a:latin typeface="Arial" charset="0"/>
              </a:rPr>
              <a:t>Slide </a:t>
            </a:r>
            <a:fld id="{1BF96957-C783-4B8E-89D3-B3AD44F79F99}" type="slidenum">
              <a:rPr lang="de-AT" smtClean="0">
                <a:latin typeface="Arial" charset="0"/>
              </a:rPr>
              <a:pPr/>
              <a:t>1</a:t>
            </a:fld>
            <a:endParaRPr lang="de-AT"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Significance of Device Health</a:t>
            </a:r>
          </a:p>
        </p:txBody>
      </p:sp>
      <p:sp>
        <p:nvSpPr>
          <p:cNvPr id="13315" name="Content Placeholder 2"/>
          <p:cNvSpPr>
            <a:spLocks noGrp="1"/>
          </p:cNvSpPr>
          <p:nvPr>
            <p:ph idx="1"/>
          </p:nvPr>
        </p:nvSpPr>
        <p:spPr/>
        <p:txBody>
          <a:bodyPr/>
          <a:lstStyle/>
          <a:p>
            <a:pPr eaLnBrk="1" hangingPunct="1"/>
            <a:r>
              <a:rPr lang="en-US" smtClean="0"/>
              <a:t>Trends</a:t>
            </a:r>
          </a:p>
          <a:p>
            <a:pPr lvl="1" eaLnBrk="1" hangingPunct="1"/>
            <a:r>
              <a:rPr lang="en-US" smtClean="0"/>
              <a:t>Capture is no longer just an archival use case</a:t>
            </a:r>
          </a:p>
          <a:p>
            <a:pPr lvl="1" eaLnBrk="1" hangingPunct="1"/>
            <a:r>
              <a:rPr lang="en-US" smtClean="0"/>
              <a:t>Scan to process is a key driver</a:t>
            </a:r>
          </a:p>
          <a:p>
            <a:pPr eaLnBrk="1" hangingPunct="1"/>
            <a:r>
              <a:rPr lang="en-US" smtClean="0"/>
              <a:t>Challenges</a:t>
            </a:r>
          </a:p>
          <a:p>
            <a:pPr lvl="1" eaLnBrk="1" hangingPunct="1"/>
            <a:r>
              <a:rPr lang="en-US" smtClean="0"/>
              <a:t>Quality of output is extremely important</a:t>
            </a:r>
          </a:p>
          <a:p>
            <a:pPr lvl="1" eaLnBrk="1" hangingPunct="1"/>
            <a:r>
              <a:rPr lang="en-US" smtClean="0"/>
              <a:t>ROI is calculated off of OCR/automation rates</a:t>
            </a:r>
          </a:p>
          <a:p>
            <a:pPr lvl="1" eaLnBrk="1" hangingPunct="1"/>
            <a:r>
              <a:rPr lang="en-US" smtClean="0"/>
              <a:t>Not dealing with scan operators</a:t>
            </a:r>
          </a:p>
          <a:p>
            <a:pPr lvl="1" eaLnBrk="1" hangingPunct="1"/>
            <a:endParaRPr lang="en-US" smtClean="0"/>
          </a:p>
        </p:txBody>
      </p:sp>
      <p:sp>
        <p:nvSpPr>
          <p:cNvPr id="13316" name="Slide Number Placeholder 8"/>
          <p:cNvSpPr>
            <a:spLocks noGrp="1"/>
          </p:cNvSpPr>
          <p:nvPr>
            <p:ph type="sldNum" sz="quarter" idx="10"/>
          </p:nvPr>
        </p:nvSpPr>
        <p:spPr>
          <a:noFill/>
        </p:spPr>
        <p:txBody>
          <a:bodyPr/>
          <a:lstStyle/>
          <a:p>
            <a:r>
              <a:rPr lang="de-AT" smtClean="0">
                <a:latin typeface="Arial" charset="0"/>
              </a:rPr>
              <a:t>Slide </a:t>
            </a:r>
            <a:fld id="{EA0D549F-3A18-4225-91EE-7EBEA395E7C7}" type="slidenum">
              <a:rPr lang="de-AT" smtClean="0">
                <a:latin typeface="Arial" charset="0"/>
              </a:rPr>
              <a:pPr/>
              <a:t>10</a:t>
            </a:fld>
            <a:endParaRPr lang="de-AT" smtClean="0">
              <a:latin typeface="Arial" charset="0"/>
            </a:endParaRPr>
          </a:p>
        </p:txBody>
      </p:sp>
      <p:sp>
        <p:nvSpPr>
          <p:cNvPr id="13317" name="Footer Placeholder 7"/>
          <p:cNvSpPr>
            <a:spLocks noGrp="1"/>
          </p:cNvSpPr>
          <p:nvPr>
            <p:ph type="ftr" sz="quarter" idx="11"/>
          </p:nvPr>
        </p:nvSpPr>
        <p:spPr>
          <a:noFill/>
        </p:spPr>
        <p:txBody>
          <a:bodyPr/>
          <a:lstStyle/>
          <a:p>
            <a:r>
              <a:rPr lang="en-US" smtClean="0">
                <a:latin typeface="Arial" charset="0"/>
              </a:rPr>
              <a:t>    Kofax VRS Elite: What is New?</a:t>
            </a:r>
            <a:endParaRPr lang="de-AT" smtClean="0">
              <a:latin typeface="Arial" charset="0"/>
            </a:endParaRPr>
          </a:p>
        </p:txBody>
      </p:sp>
      <p:grpSp>
        <p:nvGrpSpPr>
          <p:cNvPr id="13318" name="Group 11"/>
          <p:cNvGrpSpPr>
            <a:grpSpLocks/>
          </p:cNvGrpSpPr>
          <p:nvPr/>
        </p:nvGrpSpPr>
        <p:grpSpPr bwMode="auto">
          <a:xfrm>
            <a:off x="6318250" y="2971800"/>
            <a:ext cx="2749550" cy="3429000"/>
            <a:chOff x="6241510" y="2362200"/>
            <a:chExt cx="2902490" cy="4038600"/>
          </a:xfrm>
        </p:grpSpPr>
        <p:pic>
          <p:nvPicPr>
            <p:cNvPr id="13319" name="Picture 16" descr="C:\Documents and Settings\SWilcox\Desktop\2008-07 Sales Kick-off\Plenary Presentations\Plenary - Alan Kerr\images\iStock_000005290011Small.jpg"/>
            <p:cNvPicPr>
              <a:picLocks noChangeAspect="1" noChangeArrowheads="1"/>
            </p:cNvPicPr>
            <p:nvPr/>
          </p:nvPicPr>
          <p:blipFill>
            <a:blip r:embed="rId2" cstate="print">
              <a:clrChange>
                <a:clrFrom>
                  <a:srgbClr val="FFFFFF"/>
                </a:clrFrom>
                <a:clrTo>
                  <a:srgbClr val="FFFFFF">
                    <a:alpha val="0"/>
                  </a:srgbClr>
                </a:clrTo>
              </a:clrChange>
            </a:blip>
            <a:srcRect l="14371" t="5563" r="12575"/>
            <a:stretch>
              <a:fillRect/>
            </a:stretch>
          </p:blipFill>
          <p:spPr bwMode="auto">
            <a:xfrm>
              <a:off x="6241510" y="2362200"/>
              <a:ext cx="2902490" cy="4038600"/>
            </a:xfrm>
            <a:prstGeom prst="rect">
              <a:avLst/>
            </a:prstGeom>
            <a:noFill/>
            <a:ln w="9525">
              <a:noFill/>
              <a:miter lim="800000"/>
              <a:headEnd/>
              <a:tailEnd/>
            </a:ln>
          </p:spPr>
        </p:pic>
        <p:pic>
          <p:nvPicPr>
            <p:cNvPr id="13320" name="Picture 6" descr="C:\Documents and Settings\SWilcox\Desktop\2008-07 Sales Kick-off\Plenary Presentations\Plenary - Alan Kerr\images\ist2_5334531-businessman-with-a-growing-chart.jpg"/>
            <p:cNvPicPr>
              <a:picLocks noChangeAspect="1" noChangeArrowheads="1"/>
            </p:cNvPicPr>
            <p:nvPr/>
          </p:nvPicPr>
          <p:blipFill>
            <a:blip r:embed="rId3" cstate="print">
              <a:clrChange>
                <a:clrFrom>
                  <a:srgbClr val="FFFFFF"/>
                </a:clrFrom>
                <a:clrTo>
                  <a:srgbClr val="FFFFFF">
                    <a:alpha val="0"/>
                  </a:srgbClr>
                </a:clrTo>
              </a:clrChange>
            </a:blip>
            <a:srcRect l="30595" t="8421" r="32011" b="53683"/>
            <a:stretch>
              <a:fillRect/>
            </a:stretch>
          </p:blipFill>
          <p:spPr bwMode="auto">
            <a:xfrm>
              <a:off x="6896100" y="2470150"/>
              <a:ext cx="1475652" cy="16459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Kofax VRS Elite: Enterprise/Fleet Capabilities</a:t>
            </a:r>
          </a:p>
        </p:txBody>
      </p:sp>
      <p:sp>
        <p:nvSpPr>
          <p:cNvPr id="14339" name="Content Placeholder 3"/>
          <p:cNvSpPr>
            <a:spLocks noGrp="1"/>
          </p:cNvSpPr>
          <p:nvPr>
            <p:ph idx="1"/>
          </p:nvPr>
        </p:nvSpPr>
        <p:spPr/>
        <p:txBody>
          <a:bodyPr/>
          <a:lstStyle/>
          <a:p>
            <a:pPr eaLnBrk="1" hangingPunct="1"/>
            <a:r>
              <a:rPr lang="en-US" smtClean="0"/>
              <a:t>Device Health: Proactive reporting of scanner effectiveness</a:t>
            </a:r>
          </a:p>
          <a:p>
            <a:pPr eaLnBrk="1" hangingPunct="1">
              <a:buFontTx/>
              <a:buNone/>
            </a:pP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lvl="1" eaLnBrk="1" hangingPunct="1"/>
            <a:r>
              <a:rPr lang="en-US" smtClean="0"/>
              <a:t>Maximize scanner productivity</a:t>
            </a:r>
          </a:p>
          <a:p>
            <a:pPr lvl="1" eaLnBrk="1" hangingPunct="1"/>
            <a:r>
              <a:rPr lang="en-US" smtClean="0"/>
              <a:t>Proactively alert administrators of issues</a:t>
            </a:r>
          </a:p>
          <a:p>
            <a:pPr lvl="1" eaLnBrk="1" hangingPunct="1"/>
            <a:r>
              <a:rPr lang="en-US" smtClean="0"/>
              <a:t>SNMP support</a:t>
            </a:r>
          </a:p>
          <a:p>
            <a:pPr eaLnBrk="1" hangingPunct="1">
              <a:buFontTx/>
              <a:buNone/>
            </a:pPr>
            <a:r>
              <a:rPr lang="en-US" smtClean="0"/>
              <a:t> </a:t>
            </a:r>
          </a:p>
        </p:txBody>
      </p:sp>
      <p:pic>
        <p:nvPicPr>
          <p:cNvPr id="14340" name="Picture 2" descr="C:\Documents and Settings\SWilcox\Desktop\0 Project - BRAND\ALL_ICONS\Attention.png"/>
          <p:cNvPicPr>
            <a:picLocks noChangeAspect="1" noChangeArrowheads="1"/>
          </p:cNvPicPr>
          <p:nvPr/>
        </p:nvPicPr>
        <p:blipFill>
          <a:blip r:embed="rId3" cstate="print"/>
          <a:srcRect/>
          <a:stretch>
            <a:fillRect/>
          </a:stretch>
        </p:blipFill>
        <p:spPr bwMode="auto">
          <a:xfrm>
            <a:off x="7010400" y="4343400"/>
            <a:ext cx="1981200" cy="1981200"/>
          </a:xfrm>
          <a:prstGeom prst="rect">
            <a:avLst/>
          </a:prstGeom>
          <a:noFill/>
          <a:ln w="9525">
            <a:noFill/>
            <a:miter lim="800000"/>
            <a:headEnd/>
            <a:tailEnd/>
          </a:ln>
        </p:spPr>
      </p:pic>
      <p:graphicFrame>
        <p:nvGraphicFramePr>
          <p:cNvPr id="27" name="Table 26"/>
          <p:cNvGraphicFramePr>
            <a:graphicFrameLocks noGrp="1"/>
          </p:cNvGraphicFramePr>
          <p:nvPr/>
        </p:nvGraphicFramePr>
        <p:xfrm>
          <a:off x="1219200" y="1371600"/>
          <a:ext cx="6705600" cy="2595880"/>
        </p:xfrm>
        <a:graphic>
          <a:graphicData uri="http://schemas.openxmlformats.org/drawingml/2006/table">
            <a:tbl>
              <a:tblPr firstRow="1" bandRow="1">
                <a:tableStyleId>{5C22544A-7EE6-4342-B048-85BDC9FD1C3A}</a:tableStyleId>
              </a:tblPr>
              <a:tblGrid>
                <a:gridCol w="3048000"/>
                <a:gridCol w="3657600"/>
              </a:tblGrid>
              <a:tr h="370840">
                <a:tc>
                  <a:txBody>
                    <a:bodyPr/>
                    <a:lstStyle/>
                    <a:p>
                      <a:r>
                        <a:rPr lang="en-US" dirty="0" smtClean="0"/>
                        <a:t>Monitoring</a:t>
                      </a:r>
                      <a:endParaRPr lang="en-US" dirty="0"/>
                    </a:p>
                  </a:txBody>
                  <a:tcPr/>
                </a:tc>
                <a:tc>
                  <a:txBody>
                    <a:bodyPr/>
                    <a:lstStyle/>
                    <a:p>
                      <a:r>
                        <a:rPr lang="en-US" dirty="0" smtClean="0"/>
                        <a:t>Symptom</a:t>
                      </a:r>
                      <a:endParaRPr lang="en-US" dirty="0"/>
                    </a:p>
                  </a:txBody>
                  <a:tcPr/>
                </a:tc>
              </a:tr>
              <a:tr h="370840">
                <a:tc>
                  <a:txBody>
                    <a:bodyPr/>
                    <a:lstStyle/>
                    <a:p>
                      <a:r>
                        <a:rPr lang="en-US" dirty="0" smtClean="0"/>
                        <a:t>Stretched Images</a:t>
                      </a:r>
                      <a:endParaRPr lang="en-US" dirty="0"/>
                    </a:p>
                  </a:txBody>
                  <a:tcPr/>
                </a:tc>
                <a:tc>
                  <a:txBody>
                    <a:bodyPr/>
                    <a:lstStyle/>
                    <a:p>
                      <a:r>
                        <a:rPr lang="en-US" dirty="0" smtClean="0"/>
                        <a:t>ADF transport</a:t>
                      </a:r>
                      <a:r>
                        <a:rPr lang="en-US" baseline="0" dirty="0" smtClean="0"/>
                        <a:t> roller wear</a:t>
                      </a:r>
                      <a:endParaRPr lang="en-US" dirty="0"/>
                    </a:p>
                  </a:txBody>
                  <a:tcPr/>
                </a:tc>
              </a:tr>
              <a:tr h="370840">
                <a:tc>
                  <a:txBody>
                    <a:bodyPr/>
                    <a:lstStyle/>
                    <a:p>
                      <a:r>
                        <a:rPr lang="en-US" dirty="0" smtClean="0"/>
                        <a:t>Streaks</a:t>
                      </a:r>
                      <a:endParaRPr lang="en-US" dirty="0"/>
                    </a:p>
                  </a:txBody>
                  <a:tcPr/>
                </a:tc>
                <a:tc>
                  <a:txBody>
                    <a:bodyPr/>
                    <a:lstStyle/>
                    <a:p>
                      <a:r>
                        <a:rPr lang="en-US" dirty="0" smtClean="0"/>
                        <a:t>Contamination</a:t>
                      </a:r>
                      <a:r>
                        <a:rPr lang="en-US" baseline="0" dirty="0" smtClean="0"/>
                        <a:t> of optical path</a:t>
                      </a:r>
                      <a:endParaRPr lang="en-US" dirty="0"/>
                    </a:p>
                  </a:txBody>
                  <a:tcPr/>
                </a:tc>
              </a:tr>
              <a:tr h="370840">
                <a:tc>
                  <a:txBody>
                    <a:bodyPr/>
                    <a:lstStyle/>
                    <a:p>
                      <a:r>
                        <a:rPr lang="en-US" dirty="0" smtClean="0"/>
                        <a:t>Lamp Weakening</a:t>
                      </a:r>
                      <a:endParaRPr lang="en-US" dirty="0"/>
                    </a:p>
                  </a:txBody>
                  <a:tcPr/>
                </a:tc>
                <a:tc>
                  <a:txBody>
                    <a:bodyPr/>
                    <a:lstStyle/>
                    <a:p>
                      <a:r>
                        <a:rPr lang="en-US" dirty="0" smtClean="0"/>
                        <a:t>Failing</a:t>
                      </a:r>
                      <a:r>
                        <a:rPr lang="en-US" baseline="0" dirty="0" smtClean="0"/>
                        <a:t> lamps</a:t>
                      </a:r>
                      <a:endParaRPr lang="en-US" dirty="0"/>
                    </a:p>
                  </a:txBody>
                  <a:tcPr/>
                </a:tc>
              </a:tr>
              <a:tr h="370840">
                <a:tc>
                  <a:txBody>
                    <a:bodyPr/>
                    <a:lstStyle/>
                    <a:p>
                      <a:r>
                        <a:rPr lang="en-US" dirty="0" err="1" smtClean="0"/>
                        <a:t>Mispicks</a:t>
                      </a:r>
                      <a:endParaRPr lang="en-US" dirty="0"/>
                    </a:p>
                  </a:txBody>
                  <a:tcPr/>
                </a:tc>
                <a:tc>
                  <a:txBody>
                    <a:bodyPr/>
                    <a:lstStyle/>
                    <a:p>
                      <a:r>
                        <a:rPr lang="en-US" dirty="0" smtClean="0"/>
                        <a:t>Pick roller wear</a:t>
                      </a:r>
                      <a:endParaRPr lang="en-US" dirty="0"/>
                    </a:p>
                  </a:txBody>
                  <a:tcPr/>
                </a:tc>
              </a:tr>
              <a:tr h="370840">
                <a:tc>
                  <a:txBody>
                    <a:bodyPr/>
                    <a:lstStyle/>
                    <a:p>
                      <a:r>
                        <a:rPr lang="en-US" dirty="0" smtClean="0"/>
                        <a:t>Multi-feeds</a:t>
                      </a:r>
                      <a:endParaRPr lang="en-US" dirty="0"/>
                    </a:p>
                  </a:txBody>
                  <a:tcPr/>
                </a:tc>
                <a:tc>
                  <a:txBody>
                    <a:bodyPr/>
                    <a:lstStyle/>
                    <a:p>
                      <a:r>
                        <a:rPr lang="en-US" dirty="0" smtClean="0"/>
                        <a:t>Brake roller wear</a:t>
                      </a:r>
                      <a:endParaRPr lang="en-US" dirty="0"/>
                    </a:p>
                  </a:txBody>
                  <a:tcPr/>
                </a:tc>
              </a:tr>
              <a:tr h="370840">
                <a:tc>
                  <a:txBody>
                    <a:bodyPr/>
                    <a:lstStyle/>
                    <a:p>
                      <a:r>
                        <a:rPr lang="en-US" dirty="0" smtClean="0"/>
                        <a:t>Paper Jams</a:t>
                      </a:r>
                      <a:endParaRPr lang="en-US" dirty="0"/>
                    </a:p>
                  </a:txBody>
                  <a:tcPr/>
                </a:tc>
                <a:tc>
                  <a:txBody>
                    <a:bodyPr/>
                    <a:lstStyle/>
                    <a:p>
                      <a:r>
                        <a:rPr lang="en-US" dirty="0" smtClean="0"/>
                        <a:t>ADF</a:t>
                      </a:r>
                      <a:r>
                        <a:rPr lang="en-US" baseline="0" dirty="0" smtClean="0"/>
                        <a:t> roller wear</a:t>
                      </a:r>
                      <a:endParaRPr lang="en-US" dirty="0"/>
                    </a:p>
                  </a:txBody>
                  <a:tcPr/>
                </a:tc>
              </a:tr>
            </a:tbl>
          </a:graphicData>
        </a:graphic>
      </p:graphicFrame>
      <p:sp>
        <p:nvSpPr>
          <p:cNvPr id="14367" name="Footer Placeholder 6"/>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4368" name="Slide Number Placeholder 7"/>
          <p:cNvSpPr>
            <a:spLocks noGrp="1"/>
          </p:cNvSpPr>
          <p:nvPr>
            <p:ph type="sldNum" sz="quarter" idx="10"/>
          </p:nvPr>
        </p:nvSpPr>
        <p:spPr>
          <a:noFill/>
        </p:spPr>
        <p:txBody>
          <a:bodyPr/>
          <a:lstStyle/>
          <a:p>
            <a:r>
              <a:rPr lang="de-AT" smtClean="0">
                <a:latin typeface="Arial" charset="0"/>
              </a:rPr>
              <a:t>Slide </a:t>
            </a:r>
            <a:fld id="{F59B0CFF-3F68-46FB-AB89-48116F3C3FD6}" type="slidenum">
              <a:rPr lang="de-AT" smtClean="0">
                <a:latin typeface="Arial" charset="0"/>
              </a:rPr>
              <a:pPr/>
              <a:t>11</a:t>
            </a:fld>
            <a:endParaRPr lang="de-AT"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Kofax VRS Elite: Device Health</a:t>
            </a:r>
          </a:p>
        </p:txBody>
      </p:sp>
      <p:pic>
        <p:nvPicPr>
          <p:cNvPr id="15363" name="Content Placeholder 4" descr="Device Health.png"/>
          <p:cNvPicPr>
            <a:picLocks noGrp="1" noChangeAspect="1"/>
          </p:cNvPicPr>
          <p:nvPr>
            <p:ph idx="1"/>
          </p:nvPr>
        </p:nvPicPr>
        <p:blipFill>
          <a:blip r:embed="rId2" cstate="print"/>
          <a:srcRect/>
          <a:stretch>
            <a:fillRect/>
          </a:stretch>
        </p:blipFill>
        <p:spPr>
          <a:xfrm>
            <a:off x="619125" y="1371600"/>
            <a:ext cx="4146550" cy="4343400"/>
          </a:xfrm>
        </p:spPr>
      </p:pic>
      <p:pic>
        <p:nvPicPr>
          <p:cNvPr id="15364" name="Picture 5" descr="Device_Health_Configure.png"/>
          <p:cNvPicPr>
            <a:picLocks noChangeAspect="1"/>
          </p:cNvPicPr>
          <p:nvPr/>
        </p:nvPicPr>
        <p:blipFill>
          <a:blip r:embed="rId3" cstate="print"/>
          <a:srcRect/>
          <a:stretch>
            <a:fillRect/>
          </a:stretch>
        </p:blipFill>
        <p:spPr bwMode="auto">
          <a:xfrm>
            <a:off x="5267325" y="1371600"/>
            <a:ext cx="3343275" cy="1914525"/>
          </a:xfrm>
          <a:prstGeom prst="rect">
            <a:avLst/>
          </a:prstGeom>
          <a:noFill/>
          <a:ln w="9525">
            <a:noFill/>
            <a:miter lim="800000"/>
            <a:headEnd/>
            <a:tailEnd/>
          </a:ln>
        </p:spPr>
      </p:pic>
      <p:sp>
        <p:nvSpPr>
          <p:cNvPr id="15365" name="TextBox 6"/>
          <p:cNvSpPr txBox="1">
            <a:spLocks noChangeArrowheads="1"/>
          </p:cNvSpPr>
          <p:nvPr/>
        </p:nvSpPr>
        <p:spPr bwMode="auto">
          <a:xfrm>
            <a:off x="619125" y="990600"/>
            <a:ext cx="4191000" cy="369888"/>
          </a:xfrm>
          <a:prstGeom prst="rect">
            <a:avLst/>
          </a:prstGeom>
          <a:noFill/>
          <a:ln w="9525">
            <a:noFill/>
            <a:miter lim="800000"/>
            <a:headEnd/>
            <a:tailEnd/>
          </a:ln>
        </p:spPr>
        <p:txBody>
          <a:bodyPr>
            <a:spAutoFit/>
          </a:bodyPr>
          <a:lstStyle/>
          <a:p>
            <a:r>
              <a:rPr lang="en-US"/>
              <a:t>Kofax VRS Administration Console</a:t>
            </a:r>
          </a:p>
        </p:txBody>
      </p:sp>
      <p:sp>
        <p:nvSpPr>
          <p:cNvPr id="15366" name="TextBox 7"/>
          <p:cNvSpPr txBox="1">
            <a:spLocks noChangeArrowheads="1"/>
          </p:cNvSpPr>
          <p:nvPr/>
        </p:nvSpPr>
        <p:spPr bwMode="auto">
          <a:xfrm>
            <a:off x="5267325" y="990600"/>
            <a:ext cx="3276600" cy="381000"/>
          </a:xfrm>
          <a:prstGeom prst="rect">
            <a:avLst/>
          </a:prstGeom>
          <a:noFill/>
          <a:ln w="9525">
            <a:noFill/>
            <a:miter lim="800000"/>
            <a:headEnd/>
            <a:tailEnd/>
          </a:ln>
        </p:spPr>
        <p:txBody>
          <a:bodyPr>
            <a:spAutoFit/>
          </a:bodyPr>
          <a:lstStyle/>
          <a:p>
            <a:r>
              <a:rPr lang="en-US"/>
              <a:t>Double-click to set thresholds</a:t>
            </a:r>
          </a:p>
        </p:txBody>
      </p:sp>
      <p:pic>
        <p:nvPicPr>
          <p:cNvPr id="15367" name="Picture 8" descr="Device Health Critical.png"/>
          <p:cNvPicPr>
            <a:picLocks noChangeAspect="1"/>
          </p:cNvPicPr>
          <p:nvPr/>
        </p:nvPicPr>
        <p:blipFill>
          <a:blip r:embed="rId4" cstate="print"/>
          <a:srcRect/>
          <a:stretch>
            <a:fillRect/>
          </a:stretch>
        </p:blipFill>
        <p:spPr bwMode="auto">
          <a:xfrm>
            <a:off x="5267325" y="4171950"/>
            <a:ext cx="3076575" cy="1543050"/>
          </a:xfrm>
          <a:prstGeom prst="rect">
            <a:avLst/>
          </a:prstGeom>
          <a:noFill/>
          <a:ln w="9525">
            <a:noFill/>
            <a:miter lim="800000"/>
            <a:headEnd/>
            <a:tailEnd/>
          </a:ln>
        </p:spPr>
      </p:pic>
      <p:sp>
        <p:nvSpPr>
          <p:cNvPr id="15368" name="TextBox 9"/>
          <p:cNvSpPr txBox="1">
            <a:spLocks noChangeArrowheads="1"/>
          </p:cNvSpPr>
          <p:nvPr/>
        </p:nvSpPr>
        <p:spPr bwMode="auto">
          <a:xfrm>
            <a:off x="5267325" y="3810000"/>
            <a:ext cx="3048000" cy="369888"/>
          </a:xfrm>
          <a:prstGeom prst="rect">
            <a:avLst/>
          </a:prstGeom>
          <a:noFill/>
          <a:ln w="9525">
            <a:noFill/>
            <a:miter lim="800000"/>
            <a:headEnd/>
            <a:tailEnd/>
          </a:ln>
        </p:spPr>
        <p:txBody>
          <a:bodyPr>
            <a:spAutoFit/>
          </a:bodyPr>
          <a:lstStyle/>
          <a:p>
            <a:r>
              <a:rPr lang="en-US"/>
              <a:t>Critical notification</a:t>
            </a:r>
          </a:p>
        </p:txBody>
      </p:sp>
      <p:sp>
        <p:nvSpPr>
          <p:cNvPr id="15369" name="Footer Placeholder 9"/>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5370" name="Slide Number Placeholder 10"/>
          <p:cNvSpPr>
            <a:spLocks noGrp="1"/>
          </p:cNvSpPr>
          <p:nvPr>
            <p:ph type="sldNum" sz="quarter" idx="10"/>
          </p:nvPr>
        </p:nvSpPr>
        <p:spPr>
          <a:noFill/>
        </p:spPr>
        <p:txBody>
          <a:bodyPr/>
          <a:lstStyle/>
          <a:p>
            <a:r>
              <a:rPr lang="de-AT" smtClean="0">
                <a:latin typeface="Arial" charset="0"/>
              </a:rPr>
              <a:t>Slide </a:t>
            </a:r>
            <a:fld id="{E4C7571E-0D25-4005-A8C8-8AA4086B713D}" type="slidenum">
              <a:rPr lang="de-AT" smtClean="0">
                <a:latin typeface="Arial" charset="0"/>
              </a:rPr>
              <a:pPr/>
              <a:t>12</a:t>
            </a:fld>
            <a:endParaRPr lang="de-AT"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9"/>
          <p:cNvGrpSpPr>
            <a:grpSpLocks/>
          </p:cNvGrpSpPr>
          <p:nvPr/>
        </p:nvGrpSpPr>
        <p:grpSpPr bwMode="auto">
          <a:xfrm>
            <a:off x="914400" y="1447800"/>
            <a:ext cx="7315200" cy="2503488"/>
            <a:chOff x="914400" y="1447800"/>
            <a:chExt cx="7315200" cy="2503488"/>
          </a:xfrm>
        </p:grpSpPr>
        <p:grpSp>
          <p:nvGrpSpPr>
            <p:cNvPr id="16397" name="Group 15"/>
            <p:cNvGrpSpPr>
              <a:grpSpLocks/>
            </p:cNvGrpSpPr>
            <p:nvPr/>
          </p:nvGrpSpPr>
          <p:grpSpPr bwMode="auto">
            <a:xfrm>
              <a:off x="7164387" y="1447800"/>
              <a:ext cx="1065213" cy="685800"/>
              <a:chOff x="701355" y="3504895"/>
              <a:chExt cx="1065275" cy="685800"/>
            </a:xfrm>
          </p:grpSpPr>
          <p:pic>
            <p:nvPicPr>
              <p:cNvPr id="16413"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16414"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16398" name="Group 18"/>
            <p:cNvGrpSpPr>
              <a:grpSpLocks/>
            </p:cNvGrpSpPr>
            <p:nvPr/>
          </p:nvGrpSpPr>
          <p:grpSpPr bwMode="auto">
            <a:xfrm>
              <a:off x="7164387" y="2355850"/>
              <a:ext cx="1065213" cy="685800"/>
              <a:chOff x="701355" y="3504895"/>
              <a:chExt cx="1065275" cy="685800"/>
            </a:xfrm>
          </p:grpSpPr>
          <p:pic>
            <p:nvPicPr>
              <p:cNvPr id="16411"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16412"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16399" name="Group 21"/>
            <p:cNvGrpSpPr>
              <a:grpSpLocks/>
            </p:cNvGrpSpPr>
            <p:nvPr/>
          </p:nvGrpSpPr>
          <p:grpSpPr bwMode="auto">
            <a:xfrm>
              <a:off x="7164387" y="3265488"/>
              <a:ext cx="1065213" cy="685800"/>
              <a:chOff x="701355" y="3504895"/>
              <a:chExt cx="1065275" cy="685800"/>
            </a:xfrm>
          </p:grpSpPr>
          <p:pic>
            <p:nvPicPr>
              <p:cNvPr id="16409"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16410"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16400" name="Group 27"/>
            <p:cNvGrpSpPr>
              <a:grpSpLocks/>
            </p:cNvGrpSpPr>
            <p:nvPr/>
          </p:nvGrpSpPr>
          <p:grpSpPr bwMode="auto">
            <a:xfrm>
              <a:off x="914400" y="1447800"/>
              <a:ext cx="1138238" cy="685800"/>
              <a:chOff x="473670" y="3504895"/>
              <a:chExt cx="1138425" cy="685800"/>
            </a:xfrm>
          </p:grpSpPr>
          <p:pic>
            <p:nvPicPr>
              <p:cNvPr id="16407"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16408"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16401" name="Group 28"/>
            <p:cNvGrpSpPr>
              <a:grpSpLocks/>
            </p:cNvGrpSpPr>
            <p:nvPr/>
          </p:nvGrpSpPr>
          <p:grpSpPr bwMode="auto">
            <a:xfrm>
              <a:off x="914400" y="2355850"/>
              <a:ext cx="1138238" cy="685800"/>
              <a:chOff x="473670" y="3504895"/>
              <a:chExt cx="1138425" cy="685800"/>
            </a:xfrm>
          </p:grpSpPr>
          <p:pic>
            <p:nvPicPr>
              <p:cNvPr id="16405"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16406"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16402" name="Group 31"/>
            <p:cNvGrpSpPr>
              <a:grpSpLocks/>
            </p:cNvGrpSpPr>
            <p:nvPr/>
          </p:nvGrpSpPr>
          <p:grpSpPr bwMode="auto">
            <a:xfrm>
              <a:off x="914400" y="3265488"/>
              <a:ext cx="1138238" cy="685800"/>
              <a:chOff x="473670" y="3504895"/>
              <a:chExt cx="1138425" cy="685800"/>
            </a:xfrm>
          </p:grpSpPr>
          <p:pic>
            <p:nvPicPr>
              <p:cNvPr id="16403"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16404"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sp>
        <p:nvSpPr>
          <p:cNvPr id="16387" name="Title 1"/>
          <p:cNvSpPr>
            <a:spLocks noGrp="1"/>
          </p:cNvSpPr>
          <p:nvPr>
            <p:ph type="title"/>
          </p:nvPr>
        </p:nvSpPr>
        <p:spPr/>
        <p:txBody>
          <a:bodyPr/>
          <a:lstStyle/>
          <a:p>
            <a:pPr eaLnBrk="1" hangingPunct="1"/>
            <a:r>
              <a:rPr lang="en-US" smtClean="0"/>
              <a:t>Kofax VRS Elite: Enterprise Capabilities</a:t>
            </a:r>
          </a:p>
        </p:txBody>
      </p:sp>
      <p:sp>
        <p:nvSpPr>
          <p:cNvPr id="16388" name="Content Placeholder 3"/>
          <p:cNvSpPr>
            <a:spLocks noGrp="1"/>
          </p:cNvSpPr>
          <p:nvPr>
            <p:ph idx="1"/>
          </p:nvPr>
        </p:nvSpPr>
        <p:spPr/>
        <p:txBody>
          <a:bodyPr/>
          <a:lstStyle/>
          <a:p>
            <a:pPr eaLnBrk="1" hangingPunct="1">
              <a:buFontTx/>
              <a:buNone/>
            </a:pPr>
            <a:r>
              <a:rPr lang="en-US" smtClean="0"/>
              <a:t>Kofax Monitor support</a:t>
            </a:r>
          </a:p>
        </p:txBody>
      </p:sp>
      <p:sp>
        <p:nvSpPr>
          <p:cNvPr id="16389" name="Rectangle 63"/>
          <p:cNvSpPr>
            <a:spLocks noChangeArrowheads="1"/>
          </p:cNvSpPr>
          <p:nvPr/>
        </p:nvSpPr>
        <p:spPr bwMode="auto">
          <a:xfrm>
            <a:off x="762000" y="4419600"/>
            <a:ext cx="7543800" cy="1828800"/>
          </a:xfrm>
          <a:prstGeom prst="rect">
            <a:avLst/>
          </a:prstGeom>
          <a:solidFill>
            <a:srgbClr val="0064BE">
              <a:alpha val="79999"/>
            </a:srgbClr>
          </a:solidFill>
          <a:ln w="57150" algn="ctr">
            <a:solidFill>
              <a:schemeClr val="accent1"/>
            </a:solidFill>
            <a:round/>
            <a:headEnd/>
            <a:tailEnd/>
          </a:ln>
        </p:spPr>
        <p:txBody>
          <a:bodyPr lIns="0" rIns="0" anchor="ctr"/>
          <a:lstStyle/>
          <a:p>
            <a:pPr marL="406400" indent="-166688" eaLnBrk="0" hangingPunct="0">
              <a:spcBef>
                <a:spcPct val="50000"/>
              </a:spcBef>
              <a:buFont typeface="Arial" charset="0"/>
              <a:buChar char="•"/>
            </a:pPr>
            <a:r>
              <a:rPr lang="en-US" sz="2400" b="1">
                <a:solidFill>
                  <a:schemeClr val="bg1"/>
                </a:solidFill>
              </a:rPr>
              <a:t>Monitors Kofax VRS Device Health</a:t>
            </a:r>
          </a:p>
          <a:p>
            <a:pPr marL="406400" indent="-166688" eaLnBrk="0" hangingPunct="0">
              <a:spcBef>
                <a:spcPct val="50000"/>
              </a:spcBef>
              <a:buFont typeface="Arial" charset="0"/>
              <a:buChar char="•"/>
            </a:pPr>
            <a:r>
              <a:rPr lang="en-US" sz="2400" b="1">
                <a:solidFill>
                  <a:schemeClr val="bg1"/>
                </a:solidFill>
              </a:rPr>
              <a:t>Sends proactive alerts to administrator</a:t>
            </a:r>
          </a:p>
          <a:p>
            <a:pPr marL="406400" indent="-166688" eaLnBrk="0" hangingPunct="0">
              <a:spcBef>
                <a:spcPct val="50000"/>
              </a:spcBef>
              <a:buFont typeface="Arial" charset="0"/>
              <a:buChar char="•"/>
            </a:pPr>
            <a:r>
              <a:rPr lang="en-US" sz="2400" b="1">
                <a:solidFill>
                  <a:schemeClr val="bg1"/>
                </a:solidFill>
              </a:rPr>
              <a:t>Enables more effective use of scanner fleet</a:t>
            </a:r>
          </a:p>
        </p:txBody>
      </p:sp>
      <p:pic>
        <p:nvPicPr>
          <p:cNvPr id="25" name="Picture 2" descr="C:\Documents and Settings\SWilcox\Desktop\0 Project - BRAND\ALL_ICONS\Attention.png"/>
          <p:cNvPicPr>
            <a:picLocks noChangeAspect="1" noChangeArrowheads="1"/>
          </p:cNvPicPr>
          <p:nvPr/>
        </p:nvPicPr>
        <p:blipFill>
          <a:blip r:embed="rId5" cstate="print"/>
          <a:srcRect/>
          <a:stretch>
            <a:fillRect/>
          </a:stretch>
        </p:blipFill>
        <p:spPr bwMode="auto">
          <a:xfrm>
            <a:off x="1447800" y="3429000"/>
            <a:ext cx="609600" cy="609600"/>
          </a:xfrm>
          <a:prstGeom prst="rect">
            <a:avLst/>
          </a:prstGeom>
          <a:noFill/>
          <a:ln w="9525">
            <a:noFill/>
            <a:miter lim="800000"/>
            <a:headEnd/>
            <a:tailEnd/>
          </a:ln>
        </p:spPr>
      </p:pic>
      <p:pic>
        <p:nvPicPr>
          <p:cNvPr id="16391" name="Picture 20" descr="C:\Documents and Settings\swilcox\Desktop\ProductNames_PNGs_All_0809\Kofax Monitor\KofaxMonitor_0809.png"/>
          <p:cNvPicPr>
            <a:picLocks noChangeAspect="1" noChangeArrowheads="1"/>
          </p:cNvPicPr>
          <p:nvPr/>
        </p:nvPicPr>
        <p:blipFill>
          <a:blip r:embed="rId6" cstate="print"/>
          <a:srcRect/>
          <a:stretch>
            <a:fillRect/>
          </a:stretch>
        </p:blipFill>
        <p:spPr bwMode="auto">
          <a:xfrm>
            <a:off x="2209800" y="2057400"/>
            <a:ext cx="1371600" cy="404813"/>
          </a:xfrm>
          <a:prstGeom prst="rect">
            <a:avLst/>
          </a:prstGeom>
          <a:noFill/>
          <a:ln w="9525">
            <a:noFill/>
            <a:miter lim="800000"/>
            <a:headEnd/>
            <a:tailEnd/>
          </a:ln>
        </p:spPr>
      </p:pic>
      <p:pic>
        <p:nvPicPr>
          <p:cNvPr id="16392" name="Picture 7" descr="C:\Documents and Settings\SWilcox\Desktop\0 Project - BRAND\ALL_ICONS\Call_Center.png"/>
          <p:cNvPicPr>
            <a:picLocks noChangeAspect="1" noChangeArrowheads="1"/>
          </p:cNvPicPr>
          <p:nvPr/>
        </p:nvPicPr>
        <p:blipFill>
          <a:blip r:embed="rId7" cstate="print"/>
          <a:srcRect/>
          <a:stretch>
            <a:fillRect/>
          </a:stretch>
        </p:blipFill>
        <p:spPr bwMode="auto">
          <a:xfrm>
            <a:off x="4724400" y="2057400"/>
            <a:ext cx="2133600" cy="2133600"/>
          </a:xfrm>
          <a:prstGeom prst="rect">
            <a:avLst/>
          </a:prstGeom>
          <a:noFill/>
          <a:ln w="9525">
            <a:noFill/>
            <a:miter lim="800000"/>
            <a:headEnd/>
            <a:tailEnd/>
          </a:ln>
        </p:spPr>
      </p:pic>
      <p:pic>
        <p:nvPicPr>
          <p:cNvPr id="32" name="Picture 2" descr="C:\Documents and Settings\SWilcox\Desktop\0 Project - BRAND\ALL_ICONS\Attention.png"/>
          <p:cNvPicPr>
            <a:picLocks noChangeAspect="1" noChangeArrowheads="1"/>
          </p:cNvPicPr>
          <p:nvPr/>
        </p:nvPicPr>
        <p:blipFill>
          <a:blip r:embed="rId5" cstate="print"/>
          <a:srcRect/>
          <a:stretch>
            <a:fillRect/>
          </a:stretch>
        </p:blipFill>
        <p:spPr bwMode="auto">
          <a:xfrm>
            <a:off x="1447800" y="3429000"/>
            <a:ext cx="609600" cy="609600"/>
          </a:xfrm>
          <a:prstGeom prst="rect">
            <a:avLst/>
          </a:prstGeom>
          <a:noFill/>
          <a:ln w="9525">
            <a:noFill/>
            <a:miter lim="800000"/>
            <a:headEnd/>
            <a:tailEnd/>
          </a:ln>
        </p:spPr>
      </p:pic>
      <p:sp>
        <p:nvSpPr>
          <p:cNvPr id="16394" name="Footer Placeholder 28"/>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6395" name="Slide Number Placeholder 29"/>
          <p:cNvSpPr>
            <a:spLocks noGrp="1"/>
          </p:cNvSpPr>
          <p:nvPr>
            <p:ph type="sldNum" sz="quarter" idx="10"/>
          </p:nvPr>
        </p:nvSpPr>
        <p:spPr>
          <a:noFill/>
        </p:spPr>
        <p:txBody>
          <a:bodyPr/>
          <a:lstStyle/>
          <a:p>
            <a:r>
              <a:rPr lang="de-AT" smtClean="0">
                <a:latin typeface="Arial" charset="0"/>
              </a:rPr>
              <a:t>Slide </a:t>
            </a:r>
            <a:fld id="{CCA61225-99CB-46DC-A07E-EF78DAD7CE44}" type="slidenum">
              <a:rPr lang="de-AT" smtClean="0">
                <a:latin typeface="Arial" charset="0"/>
              </a:rPr>
              <a:pPr/>
              <a:t>13</a:t>
            </a:fld>
            <a:endParaRPr lang="de-AT" smtClean="0">
              <a:latin typeface="Arial" charset="0"/>
            </a:endParaRPr>
          </a:p>
        </p:txBody>
      </p:sp>
      <p:pic>
        <p:nvPicPr>
          <p:cNvPr id="16396" name="Picture 13" descr="C:\Documents and Settings\SWilcox\Desktop\ALL_ICONS\Server.png"/>
          <p:cNvPicPr>
            <a:picLocks noChangeAspect="1" noChangeArrowheads="1"/>
          </p:cNvPicPr>
          <p:nvPr/>
        </p:nvPicPr>
        <p:blipFill>
          <a:blip r:embed="rId8" cstate="print"/>
          <a:srcRect/>
          <a:stretch>
            <a:fillRect/>
          </a:stretch>
        </p:blipFill>
        <p:spPr bwMode="auto">
          <a:xfrm>
            <a:off x="3814763" y="2130425"/>
            <a:ext cx="1138237" cy="113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63" presetClass="path" presetSubtype="0" accel="50000" decel="50000" fill="hold" nodeType="withEffect">
                                  <p:stCondLst>
                                    <p:cond delay="0"/>
                                  </p:stCondLst>
                                  <p:childTnLst>
                                    <p:animMotion origin="layout" path="M 0.01666 4.9711E-6 L 0.40833 4.9711E-6 " pathEditMode="relative" rAng="0" ptsTypes="AA">
                                      <p:cBhvr>
                                        <p:cTn id="13" dur="2000" fill="hold"/>
                                        <p:tgtEl>
                                          <p:spTgt spid="32"/>
                                        </p:tgtEl>
                                        <p:attrNameLst>
                                          <p:attrName>ppt_x</p:attrName>
                                          <p:attrName>ppt_y</p:attrName>
                                        </p:attrNameLst>
                                      </p:cBhvr>
                                      <p:rCtr x="1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Kofax VRS Elite: Kofax Monitor for Kofax VRS</a:t>
            </a:r>
          </a:p>
        </p:txBody>
      </p:sp>
      <p:pic>
        <p:nvPicPr>
          <p:cNvPr id="17411" name="Content Placeholder 4" descr="bus management"/>
          <p:cNvPicPr>
            <a:picLocks noGrp="1"/>
          </p:cNvPicPr>
          <p:nvPr>
            <p:ph idx="1"/>
          </p:nvPr>
        </p:nvPicPr>
        <p:blipFill>
          <a:blip r:embed="rId3" cstate="print"/>
          <a:srcRect/>
          <a:stretch>
            <a:fillRect/>
          </a:stretch>
        </p:blipFill>
        <p:spPr>
          <a:xfrm>
            <a:off x="1060450" y="762000"/>
            <a:ext cx="7023100" cy="5486400"/>
          </a:xfrm>
        </p:spPr>
      </p:pic>
      <p:sp>
        <p:nvSpPr>
          <p:cNvPr id="17412"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7413" name="Slide Number Placeholder 5"/>
          <p:cNvSpPr>
            <a:spLocks noGrp="1"/>
          </p:cNvSpPr>
          <p:nvPr>
            <p:ph type="sldNum" sz="quarter" idx="10"/>
          </p:nvPr>
        </p:nvSpPr>
        <p:spPr>
          <a:noFill/>
        </p:spPr>
        <p:txBody>
          <a:bodyPr/>
          <a:lstStyle/>
          <a:p>
            <a:r>
              <a:rPr lang="de-AT" smtClean="0">
                <a:latin typeface="Arial" charset="0"/>
              </a:rPr>
              <a:t>Slide </a:t>
            </a:r>
            <a:fld id="{0CC3660B-D3D5-493B-BDE3-6735B049B1D4}" type="slidenum">
              <a:rPr lang="de-AT" smtClean="0">
                <a:latin typeface="Arial" charset="0"/>
              </a:rPr>
              <a:pPr/>
              <a:t>14</a:t>
            </a:fld>
            <a:endParaRPr lang="de-AT"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r>
              <a:rPr lang="en-US" smtClean="0"/>
              <a:t>Core Improvements</a:t>
            </a:r>
          </a:p>
        </p:txBody>
      </p:sp>
      <p:sp>
        <p:nvSpPr>
          <p:cNvPr id="18435" name="Subtitle 2"/>
          <p:cNvSpPr>
            <a:spLocks noGrp="1"/>
          </p:cNvSpPr>
          <p:nvPr>
            <p:ph type="subTitle" idx="1"/>
          </p:nvPr>
        </p:nvSpPr>
        <p:spPr/>
        <p:txBody>
          <a:bodyPr/>
          <a:lstStyle/>
          <a:p>
            <a:pPr eaLnBrk="1" hangingPunct="1"/>
            <a:endParaRPr lang="en-US" smtClean="0"/>
          </a:p>
        </p:txBody>
      </p:sp>
      <p:sp>
        <p:nvSpPr>
          <p:cNvPr id="18436"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8437" name="Slide Number Placeholder 5"/>
          <p:cNvSpPr>
            <a:spLocks noGrp="1"/>
          </p:cNvSpPr>
          <p:nvPr>
            <p:ph type="sldNum" sz="quarter" idx="10"/>
          </p:nvPr>
        </p:nvSpPr>
        <p:spPr>
          <a:noFill/>
        </p:spPr>
        <p:txBody>
          <a:bodyPr/>
          <a:lstStyle/>
          <a:p>
            <a:r>
              <a:rPr lang="de-AT" smtClean="0">
                <a:latin typeface="Arial" charset="0"/>
              </a:rPr>
              <a:t>Slide </a:t>
            </a:r>
            <a:fld id="{5CF49598-8C40-45BD-8170-F38F314C0EB6}" type="slidenum">
              <a:rPr lang="de-AT" smtClean="0">
                <a:latin typeface="Arial" charset="0"/>
              </a:rPr>
              <a:pPr/>
              <a:t>15</a:t>
            </a:fld>
            <a:endParaRPr lang="de-AT"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Usability</a:t>
            </a:r>
          </a:p>
        </p:txBody>
      </p:sp>
      <p:sp>
        <p:nvSpPr>
          <p:cNvPr id="19459" name="Content Placeholder 6"/>
          <p:cNvSpPr>
            <a:spLocks noGrp="1"/>
          </p:cNvSpPr>
          <p:nvPr>
            <p:ph idx="1"/>
          </p:nvPr>
        </p:nvSpPr>
        <p:spPr/>
        <p:txBody>
          <a:bodyPr/>
          <a:lstStyle/>
          <a:p>
            <a:pPr eaLnBrk="1" hangingPunct="1"/>
            <a:r>
              <a:rPr lang="en-US" smtClean="0"/>
              <a:t>New Kofax VRS Elite UI</a:t>
            </a:r>
          </a:p>
          <a:p>
            <a:pPr lvl="1" eaLnBrk="1" hangingPunct="1"/>
            <a:r>
              <a:rPr lang="en-US" smtClean="0"/>
              <a:t>Customizable UI</a:t>
            </a:r>
          </a:p>
          <a:p>
            <a:pPr lvl="1" eaLnBrk="1" hangingPunct="1"/>
            <a:r>
              <a:rPr lang="en-US" smtClean="0"/>
              <a:t>User can dock frequently</a:t>
            </a:r>
            <a:br>
              <a:rPr lang="en-US" smtClean="0"/>
            </a:br>
            <a:r>
              <a:rPr lang="en-US" smtClean="0"/>
              <a:t>used features</a:t>
            </a:r>
          </a:p>
          <a:p>
            <a:pPr lvl="1" eaLnBrk="1" hangingPunct="1">
              <a:buFontTx/>
              <a:buNone/>
            </a:pPr>
            <a:endParaRPr lang="en-US" smtClean="0"/>
          </a:p>
        </p:txBody>
      </p:sp>
      <p:pic>
        <p:nvPicPr>
          <p:cNvPr id="19460" name="Picture 1"/>
          <p:cNvPicPr>
            <a:picLocks noChangeAspect="1" noChangeArrowheads="1"/>
          </p:cNvPicPr>
          <p:nvPr/>
        </p:nvPicPr>
        <p:blipFill>
          <a:blip r:embed="rId2" cstate="print"/>
          <a:srcRect/>
          <a:stretch>
            <a:fillRect/>
          </a:stretch>
        </p:blipFill>
        <p:spPr bwMode="auto">
          <a:xfrm>
            <a:off x="4376738" y="700088"/>
            <a:ext cx="4538662" cy="5472112"/>
          </a:xfrm>
          <a:prstGeom prst="rect">
            <a:avLst/>
          </a:prstGeom>
          <a:noFill/>
          <a:ln w="9525">
            <a:noFill/>
            <a:miter lim="800000"/>
            <a:headEnd/>
            <a:tailEnd/>
          </a:ln>
        </p:spPr>
      </p:pic>
      <p:sp>
        <p:nvSpPr>
          <p:cNvPr id="19461" name="Footer Placeholder 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9462" name="Slide Number Placeholder 6"/>
          <p:cNvSpPr>
            <a:spLocks noGrp="1"/>
          </p:cNvSpPr>
          <p:nvPr>
            <p:ph type="sldNum" sz="quarter" idx="10"/>
          </p:nvPr>
        </p:nvSpPr>
        <p:spPr>
          <a:noFill/>
        </p:spPr>
        <p:txBody>
          <a:bodyPr/>
          <a:lstStyle/>
          <a:p>
            <a:r>
              <a:rPr lang="de-AT" smtClean="0">
                <a:latin typeface="Arial" charset="0"/>
              </a:rPr>
              <a:t>Slide </a:t>
            </a:r>
            <a:fld id="{798102DB-F154-462F-A7B0-4D2307264929}" type="slidenum">
              <a:rPr lang="de-AT" smtClean="0">
                <a:latin typeface="Arial" charset="0"/>
              </a:rPr>
              <a:pPr/>
              <a:t>16</a:t>
            </a:fld>
            <a:endParaRPr lang="de-AT"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Corner Fill</a:t>
            </a:r>
          </a:p>
        </p:txBody>
      </p:sp>
      <p:sp>
        <p:nvSpPr>
          <p:cNvPr id="20483" name="Content Placeholder 6"/>
          <p:cNvSpPr>
            <a:spLocks noGrp="1"/>
          </p:cNvSpPr>
          <p:nvPr>
            <p:ph idx="1"/>
          </p:nvPr>
        </p:nvSpPr>
        <p:spPr/>
        <p:txBody>
          <a:bodyPr/>
          <a:lstStyle/>
          <a:p>
            <a:pPr eaLnBrk="1" hangingPunct="1"/>
            <a:r>
              <a:rPr lang="en-US" smtClean="0"/>
              <a:t>Dog-eared corners</a:t>
            </a:r>
          </a:p>
          <a:p>
            <a:pPr eaLnBrk="1" hangingPunct="1"/>
            <a:r>
              <a:rPr lang="en-US" smtClean="0"/>
              <a:t>Irregular edges</a:t>
            </a:r>
          </a:p>
          <a:p>
            <a:pPr eaLnBrk="1" hangingPunct="1">
              <a:buFontTx/>
              <a:buNone/>
            </a:pPr>
            <a:endParaRPr lang="en-US" smtClean="0"/>
          </a:p>
        </p:txBody>
      </p:sp>
      <p:pic>
        <p:nvPicPr>
          <p:cNvPr id="6150" name="Picture 2"/>
          <p:cNvPicPr>
            <a:picLocks noChangeAspect="1" noChangeArrowheads="1"/>
          </p:cNvPicPr>
          <p:nvPr/>
        </p:nvPicPr>
        <p:blipFill>
          <a:blip r:embed="rId2" cstate="print"/>
          <a:srcRect/>
          <a:stretch>
            <a:fillRect/>
          </a:stretch>
        </p:blipFill>
        <p:spPr bwMode="auto">
          <a:xfrm>
            <a:off x="1447800" y="3886200"/>
            <a:ext cx="6232525" cy="2325688"/>
          </a:xfrm>
          <a:prstGeom prst="rect">
            <a:avLst/>
          </a:prstGeom>
          <a:noFill/>
          <a:ln w="57150" algn="ctr">
            <a:noFill/>
            <a:miter lim="800000"/>
            <a:headEnd/>
            <a:tailEnd/>
          </a:ln>
        </p:spPr>
      </p:pic>
      <p:pic>
        <p:nvPicPr>
          <p:cNvPr id="6151" name="Picture 3"/>
          <p:cNvPicPr>
            <a:picLocks noChangeAspect="1" noChangeArrowheads="1"/>
          </p:cNvPicPr>
          <p:nvPr/>
        </p:nvPicPr>
        <p:blipFill>
          <a:blip r:embed="rId3" cstate="print"/>
          <a:srcRect/>
          <a:stretch>
            <a:fillRect/>
          </a:stretch>
        </p:blipFill>
        <p:spPr bwMode="auto">
          <a:xfrm>
            <a:off x="1447800" y="1676400"/>
            <a:ext cx="6248400" cy="2089150"/>
          </a:xfrm>
          <a:prstGeom prst="rect">
            <a:avLst/>
          </a:prstGeom>
          <a:noFill/>
          <a:ln w="57150" algn="ctr">
            <a:noFill/>
            <a:miter lim="800000"/>
            <a:headEnd/>
            <a:tailEnd/>
          </a:ln>
        </p:spPr>
      </p:pic>
      <p:sp>
        <p:nvSpPr>
          <p:cNvPr id="20486" name="Footer Placeholder 6"/>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0487" name="Slide Number Placeholder 7"/>
          <p:cNvSpPr>
            <a:spLocks noGrp="1"/>
          </p:cNvSpPr>
          <p:nvPr>
            <p:ph type="sldNum" sz="quarter" idx="10"/>
          </p:nvPr>
        </p:nvSpPr>
        <p:spPr>
          <a:noFill/>
        </p:spPr>
        <p:txBody>
          <a:bodyPr/>
          <a:lstStyle/>
          <a:p>
            <a:r>
              <a:rPr lang="de-AT" smtClean="0">
                <a:latin typeface="Arial" charset="0"/>
              </a:rPr>
              <a:t>Slide </a:t>
            </a:r>
            <a:fld id="{2D9D2E10-5047-4A44-B649-A820092C14C6}" type="slidenum">
              <a:rPr lang="de-AT" smtClean="0">
                <a:latin typeface="Arial" charset="0"/>
              </a:rPr>
              <a:pPr/>
              <a:t>17</a:t>
            </a:fld>
            <a:endParaRPr lang="de-AT"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Intelligent Halftone</a:t>
            </a:r>
          </a:p>
        </p:txBody>
      </p:sp>
      <p:sp>
        <p:nvSpPr>
          <p:cNvPr id="21507" name="Slide Number Placeholder 9"/>
          <p:cNvSpPr>
            <a:spLocks noGrp="1"/>
          </p:cNvSpPr>
          <p:nvPr>
            <p:ph type="sldNum" sz="quarter" idx="10"/>
          </p:nvPr>
        </p:nvSpPr>
        <p:spPr>
          <a:noFill/>
        </p:spPr>
        <p:txBody>
          <a:bodyPr/>
          <a:lstStyle/>
          <a:p>
            <a:r>
              <a:rPr lang="de-AT" smtClean="0">
                <a:latin typeface="Arial" charset="0"/>
              </a:rPr>
              <a:t>Slide </a:t>
            </a:r>
            <a:fld id="{5BBCB5F1-EDE4-4B9C-A87B-019C687E4992}" type="slidenum">
              <a:rPr lang="de-AT" smtClean="0">
                <a:latin typeface="Arial" charset="0"/>
              </a:rPr>
              <a:pPr/>
              <a:t>18</a:t>
            </a:fld>
            <a:endParaRPr lang="de-AT" smtClean="0">
              <a:latin typeface="Arial" charset="0"/>
            </a:endParaRPr>
          </a:p>
        </p:txBody>
      </p:sp>
      <p:sp>
        <p:nvSpPr>
          <p:cNvPr id="21508" name="Footer Placeholder 8"/>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pic>
        <p:nvPicPr>
          <p:cNvPr id="21509" name="Picture 4"/>
          <p:cNvPicPr>
            <a:picLocks noChangeAspect="1" noChangeArrowheads="1"/>
          </p:cNvPicPr>
          <p:nvPr/>
        </p:nvPicPr>
        <p:blipFill>
          <a:blip r:embed="rId3" cstate="print"/>
          <a:srcRect l="59799" t="36066" r="4500" b="9836"/>
          <a:stretch>
            <a:fillRect/>
          </a:stretch>
        </p:blipFill>
        <p:spPr bwMode="auto">
          <a:xfrm>
            <a:off x="914400" y="762000"/>
            <a:ext cx="3048000" cy="2514600"/>
          </a:xfrm>
          <a:prstGeom prst="rect">
            <a:avLst/>
          </a:prstGeom>
          <a:noFill/>
          <a:ln w="57150" algn="ctr">
            <a:noFill/>
            <a:miter lim="800000"/>
            <a:headEnd/>
            <a:tailEnd/>
          </a:ln>
        </p:spPr>
      </p:pic>
      <p:pic>
        <p:nvPicPr>
          <p:cNvPr id="21510" name="Picture 3"/>
          <p:cNvPicPr>
            <a:picLocks noChangeAspect="1" noChangeArrowheads="1"/>
          </p:cNvPicPr>
          <p:nvPr/>
        </p:nvPicPr>
        <p:blipFill>
          <a:blip r:embed="rId4" cstate="print"/>
          <a:srcRect l="58929" t="36626" r="5357" b="9805"/>
          <a:stretch>
            <a:fillRect/>
          </a:stretch>
        </p:blipFill>
        <p:spPr bwMode="auto">
          <a:xfrm>
            <a:off x="5133975" y="3581400"/>
            <a:ext cx="3048000" cy="2489200"/>
          </a:xfrm>
          <a:prstGeom prst="rect">
            <a:avLst/>
          </a:prstGeom>
          <a:noFill/>
          <a:ln w="57150" algn="ctr">
            <a:noFill/>
            <a:miter lim="800000"/>
            <a:headEnd/>
            <a:tailEnd/>
          </a:ln>
        </p:spPr>
      </p:pic>
      <p:pic>
        <p:nvPicPr>
          <p:cNvPr id="21511" name="Picture 2"/>
          <p:cNvPicPr>
            <a:picLocks noChangeAspect="1" noChangeArrowheads="1"/>
          </p:cNvPicPr>
          <p:nvPr/>
        </p:nvPicPr>
        <p:blipFill>
          <a:blip r:embed="rId5" cstate="print"/>
          <a:srcRect l="58025" t="36066" r="6267" b="9836"/>
          <a:stretch>
            <a:fillRect/>
          </a:stretch>
        </p:blipFill>
        <p:spPr bwMode="auto">
          <a:xfrm>
            <a:off x="990600" y="3581400"/>
            <a:ext cx="3048000" cy="2514600"/>
          </a:xfrm>
          <a:prstGeom prst="rect">
            <a:avLst/>
          </a:prstGeom>
          <a:noFill/>
          <a:ln w="57150" algn="ctr">
            <a:noFill/>
            <a:miter lim="800000"/>
            <a:headEnd/>
            <a:tailEnd/>
          </a:ln>
        </p:spPr>
      </p:pic>
      <p:pic>
        <p:nvPicPr>
          <p:cNvPr id="21512" name="Picture 4"/>
          <p:cNvPicPr>
            <a:picLocks noChangeAspect="1" noChangeArrowheads="1"/>
          </p:cNvPicPr>
          <p:nvPr/>
        </p:nvPicPr>
        <p:blipFill>
          <a:blip r:embed="rId6" cstate="print"/>
          <a:srcRect l="58929" t="36575" r="4465" b="9927"/>
          <a:stretch>
            <a:fillRect/>
          </a:stretch>
        </p:blipFill>
        <p:spPr bwMode="auto">
          <a:xfrm>
            <a:off x="5105400" y="762000"/>
            <a:ext cx="3124200" cy="2489200"/>
          </a:xfrm>
          <a:prstGeom prst="rect">
            <a:avLst/>
          </a:prstGeom>
          <a:noFill/>
          <a:ln w="57150"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7" descr="C:\Documents and Settings\SWilcox\Desktop\0 Project - BRAND\ALL_ICONS\Desktop_with_screen.png"/>
          <p:cNvPicPr>
            <a:picLocks noChangeAspect="1" noChangeArrowheads="1"/>
          </p:cNvPicPr>
          <p:nvPr/>
        </p:nvPicPr>
        <p:blipFill>
          <a:blip r:embed="rId2" cstate="print"/>
          <a:srcRect/>
          <a:stretch>
            <a:fillRect/>
          </a:stretch>
        </p:blipFill>
        <p:spPr bwMode="auto">
          <a:xfrm>
            <a:off x="7007225" y="4841875"/>
            <a:ext cx="914400" cy="914400"/>
          </a:xfrm>
          <a:prstGeom prst="rect">
            <a:avLst/>
          </a:prstGeom>
          <a:noFill/>
          <a:ln w="9525">
            <a:noFill/>
            <a:miter lim="800000"/>
            <a:headEnd/>
            <a:tailEnd/>
          </a:ln>
        </p:spPr>
      </p:pic>
      <p:sp>
        <p:nvSpPr>
          <p:cNvPr id="22531" name="Text Box 2"/>
          <p:cNvSpPr txBox="1">
            <a:spLocks noChangeArrowheads="1"/>
          </p:cNvSpPr>
          <p:nvPr/>
        </p:nvSpPr>
        <p:spPr bwMode="auto">
          <a:xfrm>
            <a:off x="6931025" y="5638800"/>
            <a:ext cx="1066800" cy="533400"/>
          </a:xfrm>
          <a:prstGeom prst="rect">
            <a:avLst/>
          </a:prstGeom>
          <a:noFill/>
          <a:ln w="9525">
            <a:noFill/>
            <a:miter lim="800000"/>
            <a:headEnd/>
            <a:tailEnd/>
          </a:ln>
        </p:spPr>
        <p:txBody>
          <a:bodyPr anchor="ctr"/>
          <a:lstStyle/>
          <a:p>
            <a:pPr algn="ctr">
              <a:lnSpc>
                <a:spcPct val="90000"/>
              </a:lnSpc>
              <a:spcAft>
                <a:spcPts val="1000"/>
              </a:spcAft>
            </a:pPr>
            <a:r>
              <a:rPr lang="en-US" sz="1200">
                <a:cs typeface="Arial" charset="0"/>
              </a:rPr>
              <a:t>Scanning Application</a:t>
            </a:r>
          </a:p>
        </p:txBody>
      </p:sp>
      <p:sp>
        <p:nvSpPr>
          <p:cNvPr id="49" name="Right Arrow 48"/>
          <p:cNvSpPr>
            <a:spLocks noChangeArrowheads="1"/>
          </p:cNvSpPr>
          <p:nvPr/>
        </p:nvSpPr>
        <p:spPr bwMode="auto">
          <a:xfrm>
            <a:off x="6781800" y="5010150"/>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33828" name="AutoShape 36"/>
          <p:cNvSpPr>
            <a:spLocks noChangeArrowheads="1"/>
          </p:cNvSpPr>
          <p:nvPr/>
        </p:nvSpPr>
        <p:spPr bwMode="auto">
          <a:xfrm>
            <a:off x="2282825" y="5105400"/>
            <a:ext cx="4495800" cy="296863"/>
          </a:xfrm>
          <a:prstGeom prst="roundRect">
            <a:avLst>
              <a:gd name="adj" fmla="val 16667"/>
            </a:avLst>
          </a:prstGeom>
          <a:solidFill>
            <a:srgbClr val="0064BE"/>
          </a:solidFill>
          <a:ln w="38100">
            <a:solidFill>
              <a:schemeClr val="accent1"/>
            </a:solidFill>
            <a:miter lim="800000"/>
            <a:headEnd/>
            <a:tailEnd/>
          </a:ln>
        </p:spPr>
        <p:txBody>
          <a:bodyPr anchor="ctr"/>
          <a:lstStyle/>
          <a:p>
            <a:pPr algn="ctr"/>
            <a:r>
              <a:rPr lang="en-US" sz="1200" b="1">
                <a:solidFill>
                  <a:schemeClr val="bg1"/>
                </a:solidFill>
                <a:cs typeface="Arial" charset="0"/>
              </a:rPr>
              <a:t>Processed Image Output Queue (sorted by scan order)</a:t>
            </a:r>
          </a:p>
        </p:txBody>
      </p:sp>
      <p:sp>
        <p:nvSpPr>
          <p:cNvPr id="46" name="Right Arrow 45"/>
          <p:cNvSpPr>
            <a:spLocks noChangeArrowheads="1"/>
          </p:cNvSpPr>
          <p:nvPr/>
        </p:nvSpPr>
        <p:spPr bwMode="auto">
          <a:xfrm rot="5400000">
            <a:off x="2870200" y="4746625"/>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47" name="Right Arrow 46"/>
          <p:cNvSpPr>
            <a:spLocks noChangeArrowheads="1"/>
          </p:cNvSpPr>
          <p:nvPr/>
        </p:nvSpPr>
        <p:spPr bwMode="auto">
          <a:xfrm rot="5400000">
            <a:off x="4394200" y="4746625"/>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48" name="Right Arrow 47"/>
          <p:cNvSpPr>
            <a:spLocks noChangeArrowheads="1"/>
          </p:cNvSpPr>
          <p:nvPr/>
        </p:nvSpPr>
        <p:spPr bwMode="auto">
          <a:xfrm rot="5400000">
            <a:off x="5842000" y="4746625"/>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22537" name="Title 1"/>
          <p:cNvSpPr>
            <a:spLocks noGrp="1"/>
          </p:cNvSpPr>
          <p:nvPr>
            <p:ph type="title"/>
          </p:nvPr>
        </p:nvSpPr>
        <p:spPr/>
        <p:txBody>
          <a:bodyPr/>
          <a:lstStyle/>
          <a:p>
            <a:pPr eaLnBrk="1" hangingPunct="1"/>
            <a:r>
              <a:rPr lang="en-US" smtClean="0"/>
              <a:t>Multi-Core Kofax VRS Elite Processing</a:t>
            </a:r>
          </a:p>
        </p:txBody>
      </p:sp>
      <p:grpSp>
        <p:nvGrpSpPr>
          <p:cNvPr id="2" name="Group 52"/>
          <p:cNvGrpSpPr>
            <a:grpSpLocks/>
          </p:cNvGrpSpPr>
          <p:nvPr/>
        </p:nvGrpSpPr>
        <p:grpSpPr bwMode="auto">
          <a:xfrm>
            <a:off x="2282825" y="1676400"/>
            <a:ext cx="4495800" cy="3124200"/>
            <a:chOff x="2362201" y="1447800"/>
            <a:chExt cx="4495799" cy="3124200"/>
          </a:xfrm>
        </p:grpSpPr>
        <p:grpSp>
          <p:nvGrpSpPr>
            <p:cNvPr id="22547" name="Group 49"/>
            <p:cNvGrpSpPr>
              <a:grpSpLocks/>
            </p:cNvGrpSpPr>
            <p:nvPr/>
          </p:nvGrpSpPr>
          <p:grpSpPr bwMode="auto">
            <a:xfrm>
              <a:off x="2362201" y="1447800"/>
              <a:ext cx="1447800" cy="3124200"/>
              <a:chOff x="2362201" y="1447800"/>
              <a:chExt cx="1447800" cy="3124200"/>
            </a:xfrm>
          </p:grpSpPr>
          <p:sp>
            <p:nvSpPr>
              <p:cNvPr id="22558" name="AutoShape 33"/>
              <p:cNvSpPr>
                <a:spLocks noChangeArrowheads="1"/>
              </p:cNvSpPr>
              <p:nvPr/>
            </p:nvSpPr>
            <p:spPr bwMode="auto">
              <a:xfrm>
                <a:off x="2362201" y="1447800"/>
                <a:ext cx="1447800" cy="3124200"/>
              </a:xfrm>
              <a:prstGeom prst="flowChartAlternateProcess">
                <a:avLst/>
              </a:prstGeom>
              <a:solidFill>
                <a:srgbClr val="0064BE"/>
              </a:solidFill>
              <a:ln w="38100">
                <a:solidFill>
                  <a:srgbClr val="0064BE"/>
                </a:solidFill>
                <a:miter lim="800000"/>
                <a:headEnd/>
                <a:tailEnd/>
              </a:ln>
            </p:spPr>
            <p:txBody>
              <a:bodyPr/>
              <a:lstStyle/>
              <a:p>
                <a:pPr>
                  <a:lnSpc>
                    <a:spcPct val="90000"/>
                  </a:lnSpc>
                </a:pPr>
                <a:endParaRPr lang="en-US" sz="1200"/>
              </a:p>
            </p:txBody>
          </p:sp>
          <p:sp>
            <p:nvSpPr>
              <p:cNvPr id="22559" name="Rectangle 22"/>
              <p:cNvSpPr>
                <a:spLocks noChangeArrowheads="1"/>
              </p:cNvSpPr>
              <p:nvPr/>
            </p:nvSpPr>
            <p:spPr bwMode="auto">
              <a:xfrm>
                <a:off x="2535754" y="1676400"/>
                <a:ext cx="1145026"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#1</a:t>
                </a:r>
              </a:p>
            </p:txBody>
          </p:sp>
          <p:sp>
            <p:nvSpPr>
              <p:cNvPr id="22560" name="Rectangle 27"/>
              <p:cNvSpPr>
                <a:spLocks noChangeArrowheads="1"/>
              </p:cNvSpPr>
              <p:nvPr/>
            </p:nvSpPr>
            <p:spPr bwMode="auto">
              <a:xfrm>
                <a:off x="2535754" y="2590800"/>
                <a:ext cx="1145026"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#2</a:t>
                </a:r>
              </a:p>
            </p:txBody>
          </p:sp>
          <p:sp>
            <p:nvSpPr>
              <p:cNvPr id="22561" name="Rectangle 30"/>
              <p:cNvSpPr>
                <a:spLocks noChangeArrowheads="1"/>
              </p:cNvSpPr>
              <p:nvPr/>
            </p:nvSpPr>
            <p:spPr bwMode="auto">
              <a:xfrm>
                <a:off x="2535754" y="3505200"/>
                <a:ext cx="1145026"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#3</a:t>
                </a:r>
              </a:p>
            </p:txBody>
          </p:sp>
        </p:grpSp>
        <p:grpSp>
          <p:nvGrpSpPr>
            <p:cNvPr id="22548" name="Group 50"/>
            <p:cNvGrpSpPr>
              <a:grpSpLocks/>
            </p:cNvGrpSpPr>
            <p:nvPr/>
          </p:nvGrpSpPr>
          <p:grpSpPr bwMode="auto">
            <a:xfrm>
              <a:off x="3886200" y="1447800"/>
              <a:ext cx="1447801" cy="3124200"/>
              <a:chOff x="3886200" y="1447800"/>
              <a:chExt cx="1447801" cy="3124200"/>
            </a:xfrm>
          </p:grpSpPr>
          <p:sp>
            <p:nvSpPr>
              <p:cNvPr id="22554" name="AutoShape 34"/>
              <p:cNvSpPr>
                <a:spLocks noChangeArrowheads="1"/>
              </p:cNvSpPr>
              <p:nvPr/>
            </p:nvSpPr>
            <p:spPr bwMode="auto">
              <a:xfrm>
                <a:off x="3886200" y="1447800"/>
                <a:ext cx="1447801" cy="3124200"/>
              </a:xfrm>
              <a:prstGeom prst="flowChartAlternateProcess">
                <a:avLst/>
              </a:prstGeom>
              <a:solidFill>
                <a:srgbClr val="0064BE"/>
              </a:solidFill>
              <a:ln w="38100">
                <a:solidFill>
                  <a:srgbClr val="0064BE"/>
                </a:solidFill>
                <a:miter lim="800000"/>
                <a:headEnd/>
                <a:tailEnd/>
              </a:ln>
            </p:spPr>
            <p:txBody>
              <a:bodyPr/>
              <a:lstStyle/>
              <a:p>
                <a:pPr>
                  <a:lnSpc>
                    <a:spcPct val="90000"/>
                  </a:lnSpc>
                </a:pPr>
                <a:endParaRPr lang="en-US" sz="1200"/>
              </a:p>
            </p:txBody>
          </p:sp>
          <p:sp>
            <p:nvSpPr>
              <p:cNvPr id="22555" name="Rectangle 23"/>
              <p:cNvSpPr>
                <a:spLocks noChangeArrowheads="1"/>
              </p:cNvSpPr>
              <p:nvPr/>
            </p:nvSpPr>
            <p:spPr bwMode="auto">
              <a:xfrm>
                <a:off x="4051815" y="1676400"/>
                <a:ext cx="1145027"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#1</a:t>
                </a:r>
              </a:p>
            </p:txBody>
          </p:sp>
          <p:sp>
            <p:nvSpPr>
              <p:cNvPr id="22556" name="Rectangle 28"/>
              <p:cNvSpPr>
                <a:spLocks noChangeArrowheads="1"/>
              </p:cNvSpPr>
              <p:nvPr/>
            </p:nvSpPr>
            <p:spPr bwMode="auto">
              <a:xfrm>
                <a:off x="4051815" y="2590800"/>
                <a:ext cx="1145027"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#2</a:t>
                </a:r>
              </a:p>
            </p:txBody>
          </p:sp>
          <p:sp>
            <p:nvSpPr>
              <p:cNvPr id="22557" name="Rectangle 31"/>
              <p:cNvSpPr>
                <a:spLocks noChangeArrowheads="1"/>
              </p:cNvSpPr>
              <p:nvPr/>
            </p:nvSpPr>
            <p:spPr bwMode="auto">
              <a:xfrm>
                <a:off x="4051815" y="3505200"/>
                <a:ext cx="1145027"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#3</a:t>
                </a:r>
              </a:p>
            </p:txBody>
          </p:sp>
        </p:grpSp>
        <p:grpSp>
          <p:nvGrpSpPr>
            <p:cNvPr id="22549" name="Group 51"/>
            <p:cNvGrpSpPr>
              <a:grpSpLocks/>
            </p:cNvGrpSpPr>
            <p:nvPr/>
          </p:nvGrpSpPr>
          <p:grpSpPr bwMode="auto">
            <a:xfrm>
              <a:off x="5410201" y="1447800"/>
              <a:ext cx="1447799" cy="3124200"/>
              <a:chOff x="5410201" y="1447800"/>
              <a:chExt cx="1447799" cy="3124200"/>
            </a:xfrm>
          </p:grpSpPr>
          <p:sp>
            <p:nvSpPr>
              <p:cNvPr id="22550" name="AutoShape 35"/>
              <p:cNvSpPr>
                <a:spLocks noChangeArrowheads="1"/>
              </p:cNvSpPr>
              <p:nvPr/>
            </p:nvSpPr>
            <p:spPr bwMode="auto">
              <a:xfrm>
                <a:off x="5410201" y="1447800"/>
                <a:ext cx="1447799" cy="3124200"/>
              </a:xfrm>
              <a:prstGeom prst="flowChartAlternateProcess">
                <a:avLst/>
              </a:prstGeom>
              <a:solidFill>
                <a:srgbClr val="0064BE"/>
              </a:solidFill>
              <a:ln w="38100">
                <a:solidFill>
                  <a:srgbClr val="0064BE"/>
                </a:solidFill>
                <a:miter lim="800000"/>
                <a:headEnd/>
                <a:tailEnd/>
              </a:ln>
            </p:spPr>
            <p:txBody>
              <a:bodyPr/>
              <a:lstStyle/>
              <a:p>
                <a:pPr>
                  <a:lnSpc>
                    <a:spcPct val="90000"/>
                  </a:lnSpc>
                </a:pPr>
                <a:endParaRPr lang="en-US" sz="1200"/>
              </a:p>
            </p:txBody>
          </p:sp>
          <p:sp>
            <p:nvSpPr>
              <p:cNvPr id="22551" name="Rectangle 24"/>
              <p:cNvSpPr>
                <a:spLocks noChangeArrowheads="1"/>
              </p:cNvSpPr>
              <p:nvPr/>
            </p:nvSpPr>
            <p:spPr bwMode="auto">
              <a:xfrm>
                <a:off x="5562600" y="1676400"/>
                <a:ext cx="1143000"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#1</a:t>
                </a:r>
              </a:p>
            </p:txBody>
          </p:sp>
          <p:sp>
            <p:nvSpPr>
              <p:cNvPr id="22552" name="Rectangle 29"/>
              <p:cNvSpPr>
                <a:spLocks noChangeArrowheads="1"/>
              </p:cNvSpPr>
              <p:nvPr/>
            </p:nvSpPr>
            <p:spPr bwMode="auto">
              <a:xfrm>
                <a:off x="5562600" y="2590800"/>
                <a:ext cx="1143000"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#2</a:t>
                </a:r>
              </a:p>
            </p:txBody>
          </p:sp>
          <p:sp>
            <p:nvSpPr>
              <p:cNvPr id="22553" name="Rectangle 32"/>
              <p:cNvSpPr>
                <a:spLocks noChangeArrowheads="1"/>
              </p:cNvSpPr>
              <p:nvPr/>
            </p:nvSpPr>
            <p:spPr bwMode="auto">
              <a:xfrm>
                <a:off x="5562600" y="3505200"/>
                <a:ext cx="1143000" cy="838200"/>
              </a:xfrm>
              <a:prstGeom prst="rect">
                <a:avLst/>
              </a:prstGeom>
              <a:solidFill>
                <a:schemeClr val="bg1"/>
              </a:solidFill>
              <a:ln w="38100">
                <a:solidFill>
                  <a:schemeClr val="accent1"/>
                </a:solidFill>
                <a:miter lim="800000"/>
                <a:headEnd/>
                <a:tailEnd/>
              </a:ln>
            </p:spPr>
            <p:txBody>
              <a:bodyPr anchor="ctr"/>
              <a:lstStyle/>
              <a:p>
                <a:pPr algn="ctr">
                  <a:lnSpc>
                    <a:spcPct val="90000"/>
                  </a:lnSpc>
                </a:pPr>
                <a:r>
                  <a:rPr lang="en-US" sz="1200">
                    <a:cs typeface="Arial" charset="0"/>
                  </a:rPr>
                  <a:t>Image Processing Operation </a:t>
                </a:r>
                <a:br>
                  <a:rPr lang="en-US" sz="1200">
                    <a:cs typeface="Arial" charset="0"/>
                  </a:rPr>
                </a:br>
                <a:r>
                  <a:rPr lang="en-US" sz="1200">
                    <a:cs typeface="Arial" charset="0"/>
                  </a:rPr>
                  <a:t>#3</a:t>
                </a:r>
              </a:p>
            </p:txBody>
          </p:sp>
        </p:grpSp>
      </p:grpSp>
      <p:sp>
        <p:nvSpPr>
          <p:cNvPr id="43" name="Right Arrow 42"/>
          <p:cNvSpPr>
            <a:spLocks noChangeArrowheads="1"/>
          </p:cNvSpPr>
          <p:nvPr/>
        </p:nvSpPr>
        <p:spPr bwMode="auto">
          <a:xfrm rot="5400000">
            <a:off x="2870200" y="1397000"/>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44" name="Right Arrow 43"/>
          <p:cNvSpPr>
            <a:spLocks noChangeArrowheads="1"/>
          </p:cNvSpPr>
          <p:nvPr/>
        </p:nvSpPr>
        <p:spPr bwMode="auto">
          <a:xfrm rot="5400000">
            <a:off x="4394200" y="1397000"/>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45" name="Right Arrow 44"/>
          <p:cNvSpPr>
            <a:spLocks noChangeArrowheads="1"/>
          </p:cNvSpPr>
          <p:nvPr/>
        </p:nvSpPr>
        <p:spPr bwMode="auto">
          <a:xfrm rot="5400000">
            <a:off x="5842000" y="1397000"/>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sp>
        <p:nvSpPr>
          <p:cNvPr id="33818" name="AutoShape 26"/>
          <p:cNvSpPr>
            <a:spLocks noChangeArrowheads="1"/>
          </p:cNvSpPr>
          <p:nvPr/>
        </p:nvSpPr>
        <p:spPr bwMode="auto">
          <a:xfrm>
            <a:off x="2282825" y="1152525"/>
            <a:ext cx="4495800" cy="295275"/>
          </a:xfrm>
          <a:prstGeom prst="roundRect">
            <a:avLst>
              <a:gd name="adj" fmla="val 16667"/>
            </a:avLst>
          </a:prstGeom>
          <a:solidFill>
            <a:srgbClr val="0064BE"/>
          </a:solidFill>
          <a:ln w="38100">
            <a:solidFill>
              <a:schemeClr val="accent1"/>
            </a:solidFill>
            <a:miter lim="800000"/>
            <a:headEnd/>
            <a:tailEnd/>
          </a:ln>
        </p:spPr>
        <p:txBody>
          <a:bodyPr anchor="ctr"/>
          <a:lstStyle/>
          <a:p>
            <a:pPr algn="ctr"/>
            <a:r>
              <a:rPr lang="en-US" sz="1200" b="1">
                <a:solidFill>
                  <a:schemeClr val="bg1"/>
                </a:solidFill>
                <a:cs typeface="Arial" charset="0"/>
              </a:rPr>
              <a:t>Master Image Input Queue</a:t>
            </a:r>
          </a:p>
        </p:txBody>
      </p:sp>
      <p:sp>
        <p:nvSpPr>
          <p:cNvPr id="41" name="Right Arrow 40"/>
          <p:cNvSpPr>
            <a:spLocks noChangeArrowheads="1"/>
          </p:cNvSpPr>
          <p:nvPr/>
        </p:nvSpPr>
        <p:spPr bwMode="auto">
          <a:xfrm>
            <a:off x="2057400" y="1066800"/>
            <a:ext cx="377825" cy="485775"/>
          </a:xfrm>
          <a:prstGeom prst="rightArrow">
            <a:avLst>
              <a:gd name="adj1" fmla="val 50000"/>
              <a:gd name="adj2" fmla="val 50000"/>
            </a:avLst>
          </a:prstGeom>
          <a:solidFill>
            <a:srgbClr val="0064BE"/>
          </a:solidFill>
          <a:ln w="19050" algn="ctr">
            <a:solidFill>
              <a:schemeClr val="bg1"/>
            </a:solidFill>
            <a:round/>
            <a:headEnd/>
            <a:tailEnd/>
          </a:ln>
        </p:spPr>
        <p:txBody>
          <a:bodyPr anchor="ctr"/>
          <a:lstStyle/>
          <a:p>
            <a:pPr algn="ctr" eaLnBrk="0" hangingPunct="0">
              <a:spcBef>
                <a:spcPct val="50000"/>
              </a:spcBef>
            </a:pPr>
            <a:endParaRPr lang="en-US" b="1">
              <a:solidFill>
                <a:schemeClr val="bg1"/>
              </a:solidFill>
            </a:endParaRPr>
          </a:p>
        </p:txBody>
      </p:sp>
      <p:pic>
        <p:nvPicPr>
          <p:cNvPr id="22544" name="Picture 4" descr="C:\Documents and Settings\SWilcox\Desktop\0 Project - BRAND\ALL_ICONS\Production_scanner.png"/>
          <p:cNvPicPr>
            <a:picLocks noChangeAspect="1" noChangeArrowheads="1"/>
          </p:cNvPicPr>
          <p:nvPr/>
        </p:nvPicPr>
        <p:blipFill>
          <a:blip r:embed="rId3" cstate="print"/>
          <a:srcRect/>
          <a:stretch>
            <a:fillRect/>
          </a:stretch>
        </p:blipFill>
        <p:spPr bwMode="auto">
          <a:xfrm>
            <a:off x="1143000" y="762000"/>
            <a:ext cx="1066800" cy="1066800"/>
          </a:xfrm>
          <a:prstGeom prst="rect">
            <a:avLst/>
          </a:prstGeom>
          <a:noFill/>
          <a:ln w="9525">
            <a:noFill/>
            <a:miter lim="800000"/>
            <a:headEnd/>
            <a:tailEnd/>
          </a:ln>
        </p:spPr>
      </p:pic>
      <p:sp>
        <p:nvSpPr>
          <p:cNvPr id="22545" name="Footer Placeholder 32"/>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2546" name="Slide Number Placeholder 33"/>
          <p:cNvSpPr>
            <a:spLocks noGrp="1"/>
          </p:cNvSpPr>
          <p:nvPr>
            <p:ph type="sldNum" sz="quarter" idx="10"/>
          </p:nvPr>
        </p:nvSpPr>
        <p:spPr>
          <a:noFill/>
        </p:spPr>
        <p:txBody>
          <a:bodyPr/>
          <a:lstStyle/>
          <a:p>
            <a:r>
              <a:rPr lang="de-AT" smtClean="0">
                <a:latin typeface="Arial" charset="0"/>
              </a:rPr>
              <a:t>Slide </a:t>
            </a:r>
            <a:fld id="{7E78EFA1-508E-427F-9819-7B1B10382D1F}" type="slidenum">
              <a:rPr lang="de-AT" smtClean="0">
                <a:latin typeface="Arial" charset="0"/>
              </a:rPr>
              <a:pPr/>
              <a:t>19</a:t>
            </a:fld>
            <a:endParaRPr lang="de-AT"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818"/>
                                        </p:tgtEl>
                                        <p:attrNameLst>
                                          <p:attrName>style.visibility</p:attrName>
                                        </p:attrNameLst>
                                      </p:cBhvr>
                                      <p:to>
                                        <p:strVal val="visible"/>
                                      </p:to>
                                    </p:set>
                                    <p:animEffect transition="in" filter="wipe(left)">
                                      <p:cBhvr>
                                        <p:cTn id="11" dur="500"/>
                                        <p:tgtEl>
                                          <p:spTgt spid="338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3828"/>
                                        </p:tgtEl>
                                        <p:attrNameLst>
                                          <p:attrName>style.visibility</p:attrName>
                                        </p:attrNameLst>
                                      </p:cBhvr>
                                      <p:to>
                                        <p:strVal val="visible"/>
                                      </p:to>
                                    </p:set>
                                    <p:animEffect transition="in" filter="wipe(left)">
                                      <p:cBhvr>
                                        <p:cTn id="39" dur="500"/>
                                        <p:tgtEl>
                                          <p:spTgt spid="33828"/>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3828" grpId="0" animBg="1"/>
      <p:bldP spid="46" grpId="0" animBg="1"/>
      <p:bldP spid="47" grpId="0" animBg="1"/>
      <p:bldP spid="48" grpId="0" animBg="1"/>
      <p:bldP spid="43" grpId="0" animBg="1"/>
      <p:bldP spid="44" grpId="0" animBg="1"/>
      <p:bldP spid="45" grpId="0" animBg="1"/>
      <p:bldP spid="33818"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ight Arrow 14"/>
          <p:cNvSpPr>
            <a:spLocks noChangeArrowheads="1"/>
          </p:cNvSpPr>
          <p:nvPr/>
        </p:nvSpPr>
        <p:spPr bwMode="auto">
          <a:xfrm>
            <a:off x="381000" y="2743200"/>
            <a:ext cx="8534400" cy="3276600"/>
          </a:xfrm>
          <a:prstGeom prst="rightArrow">
            <a:avLst>
              <a:gd name="adj1" fmla="val 50000"/>
              <a:gd name="adj2" fmla="val 49995"/>
            </a:avLst>
          </a:prstGeom>
          <a:solidFill>
            <a:srgbClr val="0064BE">
              <a:alpha val="79999"/>
            </a:srgbClr>
          </a:solidFill>
          <a:ln w="57150" algn="ctr">
            <a:solidFill>
              <a:schemeClr val="accent1"/>
            </a:solidFill>
            <a:round/>
            <a:headEnd/>
            <a:tailEnd/>
          </a:ln>
        </p:spPr>
        <p:txBody>
          <a:bodyPr anchor="ctr"/>
          <a:lstStyle/>
          <a:p>
            <a:pPr marL="914400" indent="-457200" eaLnBrk="0" hangingPunct="0">
              <a:spcBef>
                <a:spcPct val="50000"/>
              </a:spcBef>
              <a:buFont typeface="Arial" charset="0"/>
              <a:buChar char="•"/>
            </a:pPr>
            <a:endParaRPr lang="en-US" sz="2400" b="1">
              <a:solidFill>
                <a:schemeClr val="bg1"/>
              </a:solidFill>
            </a:endParaRPr>
          </a:p>
        </p:txBody>
      </p:sp>
      <p:sp>
        <p:nvSpPr>
          <p:cNvPr id="5123" name="Title 1"/>
          <p:cNvSpPr>
            <a:spLocks noGrp="1"/>
          </p:cNvSpPr>
          <p:nvPr>
            <p:ph type="title"/>
          </p:nvPr>
        </p:nvSpPr>
        <p:spPr/>
        <p:txBody>
          <a:bodyPr/>
          <a:lstStyle/>
          <a:p>
            <a:pPr eaLnBrk="1" hangingPunct="1"/>
            <a:r>
              <a:rPr lang="en-US" smtClean="0"/>
              <a:t>Kofax VRS Elite</a:t>
            </a:r>
          </a:p>
        </p:txBody>
      </p:sp>
      <p:sp>
        <p:nvSpPr>
          <p:cNvPr id="5124" name="Content Placeholder 2"/>
          <p:cNvSpPr>
            <a:spLocks noGrp="1"/>
          </p:cNvSpPr>
          <p:nvPr>
            <p:ph idx="1"/>
          </p:nvPr>
        </p:nvSpPr>
        <p:spPr>
          <a:xfrm>
            <a:off x="228600" y="762000"/>
            <a:ext cx="8686800" cy="1600200"/>
          </a:xfrm>
        </p:spPr>
        <p:txBody>
          <a:bodyPr/>
          <a:lstStyle/>
          <a:p>
            <a:pPr eaLnBrk="1" hangingPunct="1"/>
            <a:r>
              <a:rPr lang="en-US" smtClean="0"/>
              <a:t>Recognized industry standard for image perfection</a:t>
            </a:r>
          </a:p>
          <a:p>
            <a:pPr eaLnBrk="1" hangingPunct="1"/>
            <a:r>
              <a:rPr lang="en-US" smtClean="0"/>
              <a:t>Endorsed by leading document scanner manufacturers</a:t>
            </a:r>
          </a:p>
          <a:p>
            <a:pPr eaLnBrk="1" hangingPunct="1"/>
            <a:r>
              <a:rPr lang="en-US" smtClean="0"/>
              <a:t>Delivers perfect images the first time, every time</a:t>
            </a:r>
          </a:p>
        </p:txBody>
      </p:sp>
      <p:pic>
        <p:nvPicPr>
          <p:cNvPr id="5125" name="Picture 4" descr="C:\Documents and Settings\SWilcox\Desktop\0 Project - BRAND\ALL_ICONS\Production_scanner.png"/>
          <p:cNvPicPr>
            <a:picLocks noChangeAspect="1" noChangeArrowheads="1"/>
          </p:cNvPicPr>
          <p:nvPr/>
        </p:nvPicPr>
        <p:blipFill>
          <a:blip r:embed="rId3" cstate="print"/>
          <a:srcRect/>
          <a:stretch>
            <a:fillRect/>
          </a:stretch>
        </p:blipFill>
        <p:spPr bwMode="auto">
          <a:xfrm>
            <a:off x="2514600" y="3886200"/>
            <a:ext cx="2438400" cy="2438400"/>
          </a:xfrm>
          <a:prstGeom prst="rect">
            <a:avLst/>
          </a:prstGeom>
          <a:noFill/>
          <a:ln w="9525">
            <a:noFill/>
            <a:miter lim="800000"/>
            <a:headEnd/>
            <a:tailEnd/>
          </a:ln>
        </p:spPr>
      </p:pic>
      <p:pic>
        <p:nvPicPr>
          <p:cNvPr id="8" name="Picture 56" descr="C:\Documents and Settings\SWilcox\Desktop\0 Project - BRAND\ALL_ICONS\Order.png"/>
          <p:cNvPicPr>
            <a:picLocks noChangeAspect="1" noChangeArrowheads="1"/>
          </p:cNvPicPr>
          <p:nvPr/>
        </p:nvPicPr>
        <p:blipFill>
          <a:blip r:embed="rId4" cstate="print"/>
          <a:srcRect/>
          <a:stretch>
            <a:fillRect/>
          </a:stretch>
        </p:blipFill>
        <p:spPr bwMode="auto">
          <a:xfrm>
            <a:off x="4038600" y="3048000"/>
            <a:ext cx="1752600" cy="1752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57" descr="C:\Documents and Settings\SWilcox\Desktop\0 Project - BRAND\ALL_ICONS\Contract.png"/>
          <p:cNvPicPr>
            <a:picLocks noChangeAspect="1" noChangeArrowheads="1"/>
          </p:cNvPicPr>
          <p:nvPr/>
        </p:nvPicPr>
        <p:blipFill>
          <a:blip r:embed="rId5" cstate="print"/>
          <a:srcRect/>
          <a:stretch>
            <a:fillRect/>
          </a:stretch>
        </p:blipFill>
        <p:spPr bwMode="auto">
          <a:xfrm>
            <a:off x="5334000" y="3048000"/>
            <a:ext cx="1752600" cy="1752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28" name="Picture 9" descr="C:\Documents and Settings\borcutt\My Documents\Active\2010 Connections\KXP and VRS\VRS\VRS\VRS\Stack of Mixed VRS Documents.png"/>
          <p:cNvPicPr>
            <a:picLocks noChangeAspect="1" noChangeArrowheads="1"/>
          </p:cNvPicPr>
          <p:nvPr/>
        </p:nvPicPr>
        <p:blipFill>
          <a:blip r:embed="rId6" cstate="print"/>
          <a:srcRect/>
          <a:stretch>
            <a:fillRect/>
          </a:stretch>
        </p:blipFill>
        <p:spPr bwMode="auto">
          <a:xfrm>
            <a:off x="533400" y="2743200"/>
            <a:ext cx="1889125" cy="2209800"/>
          </a:xfrm>
          <a:prstGeom prst="rect">
            <a:avLst/>
          </a:prstGeom>
          <a:noFill/>
          <a:ln w="9525">
            <a:noFill/>
            <a:miter lim="800000"/>
            <a:headEnd/>
            <a:tailEnd/>
          </a:ln>
        </p:spPr>
      </p:pic>
      <p:pic>
        <p:nvPicPr>
          <p:cNvPr id="5129"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5105400" y="3124200"/>
            <a:ext cx="420688" cy="420688"/>
          </a:xfrm>
          <a:prstGeom prst="rect">
            <a:avLst/>
          </a:prstGeom>
          <a:noFill/>
          <a:ln w="9525">
            <a:noFill/>
            <a:miter lim="800000"/>
            <a:headEnd/>
            <a:tailEnd/>
          </a:ln>
        </p:spPr>
      </p:pic>
      <p:pic>
        <p:nvPicPr>
          <p:cNvPr id="5130"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6400800" y="3124200"/>
            <a:ext cx="420688" cy="420688"/>
          </a:xfrm>
          <a:prstGeom prst="rect">
            <a:avLst/>
          </a:prstGeom>
          <a:noFill/>
          <a:ln w="9525">
            <a:noFill/>
            <a:miter lim="800000"/>
            <a:headEnd/>
            <a:tailEnd/>
          </a:ln>
        </p:spPr>
      </p:pic>
      <p:pic>
        <p:nvPicPr>
          <p:cNvPr id="13" name="Picture 58" descr="C:\Documents and Settings\SWilcox\Desktop\0 Project - BRAND\ALL_ICONS\Invoice.png"/>
          <p:cNvPicPr>
            <a:picLocks noChangeAspect="1" noChangeArrowheads="1"/>
          </p:cNvPicPr>
          <p:nvPr/>
        </p:nvPicPr>
        <p:blipFill>
          <a:blip r:embed="rId8" cstate="print"/>
          <a:srcRect/>
          <a:stretch>
            <a:fillRect/>
          </a:stretch>
        </p:blipFill>
        <p:spPr bwMode="auto">
          <a:xfrm>
            <a:off x="6629400" y="3048000"/>
            <a:ext cx="1752600" cy="1752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32"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7696200" y="3160713"/>
            <a:ext cx="420688" cy="420687"/>
          </a:xfrm>
          <a:prstGeom prst="rect">
            <a:avLst/>
          </a:prstGeom>
          <a:noFill/>
          <a:ln w="9525">
            <a:noFill/>
            <a:miter lim="800000"/>
            <a:headEnd/>
            <a:tailEnd/>
          </a:ln>
        </p:spPr>
      </p:pic>
      <p:sp>
        <p:nvSpPr>
          <p:cNvPr id="5133" name="Footer Placeholder 1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5134" name="Slide Number Placeholder 15"/>
          <p:cNvSpPr>
            <a:spLocks noGrp="1"/>
          </p:cNvSpPr>
          <p:nvPr>
            <p:ph type="sldNum" sz="quarter" idx="10"/>
          </p:nvPr>
        </p:nvSpPr>
        <p:spPr>
          <a:noFill/>
        </p:spPr>
        <p:txBody>
          <a:bodyPr/>
          <a:lstStyle/>
          <a:p>
            <a:r>
              <a:rPr lang="de-AT" smtClean="0">
                <a:latin typeface="Arial" charset="0"/>
              </a:rPr>
              <a:t>Slide </a:t>
            </a:r>
            <a:fld id="{371A550D-7663-41FE-99AF-E2B10AF76D47}" type="slidenum">
              <a:rPr lang="de-AT" smtClean="0">
                <a:latin typeface="Arial" charset="0"/>
              </a:rPr>
              <a:pPr/>
              <a:t>2</a:t>
            </a:fld>
            <a:endParaRPr lang="de-AT"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Merge</a:t>
            </a:r>
          </a:p>
        </p:txBody>
      </p:sp>
      <p:sp>
        <p:nvSpPr>
          <p:cNvPr id="23555" name="Content Placeholder 2"/>
          <p:cNvSpPr>
            <a:spLocks noGrp="1"/>
          </p:cNvSpPr>
          <p:nvPr>
            <p:ph idx="1"/>
          </p:nvPr>
        </p:nvSpPr>
        <p:spPr/>
        <p:txBody>
          <a:bodyPr/>
          <a:lstStyle/>
          <a:p>
            <a:pPr eaLnBrk="1" hangingPunct="1"/>
            <a:r>
              <a:rPr lang="en-US" smtClean="0"/>
              <a:t>Merge both sides of a page into a single image</a:t>
            </a:r>
          </a:p>
          <a:p>
            <a:pPr eaLnBrk="1" hangingPunct="1"/>
            <a:r>
              <a:rPr lang="en-US" smtClean="0"/>
              <a:t>Automatically decides orientation based on document</a:t>
            </a:r>
          </a:p>
          <a:p>
            <a:pPr lvl="1" eaLnBrk="1" hangingPunct="1"/>
            <a:r>
              <a:rPr lang="en-US" smtClean="0"/>
              <a:t>Landscape – vertical orientation</a:t>
            </a:r>
          </a:p>
          <a:p>
            <a:pPr lvl="1" eaLnBrk="1" hangingPunct="1"/>
            <a:r>
              <a:rPr lang="en-US" smtClean="0"/>
              <a:t>Portrait – horizontal orientation</a:t>
            </a:r>
          </a:p>
          <a:p>
            <a:pPr eaLnBrk="1" hangingPunct="1">
              <a:buFontTx/>
              <a:buNone/>
            </a:pPr>
            <a:endParaRPr lang="en-US" smtClean="0"/>
          </a:p>
          <a:p>
            <a:pPr lvl="1" eaLnBrk="1" hangingPunct="1"/>
            <a:endParaRPr lang="en-US" smtClean="0"/>
          </a:p>
        </p:txBody>
      </p:sp>
      <p:pic>
        <p:nvPicPr>
          <p:cNvPr id="23556" name="Picture 4" descr="Merge.png"/>
          <p:cNvPicPr>
            <a:picLocks noChangeAspect="1"/>
          </p:cNvPicPr>
          <p:nvPr/>
        </p:nvPicPr>
        <p:blipFill>
          <a:blip r:embed="rId2" cstate="print"/>
          <a:srcRect/>
          <a:stretch>
            <a:fillRect/>
          </a:stretch>
        </p:blipFill>
        <p:spPr bwMode="auto">
          <a:xfrm>
            <a:off x="1143000" y="2438400"/>
            <a:ext cx="6580188" cy="3743325"/>
          </a:xfrm>
          <a:prstGeom prst="rect">
            <a:avLst/>
          </a:prstGeom>
          <a:noFill/>
          <a:ln w="9525">
            <a:noFill/>
            <a:miter lim="800000"/>
            <a:headEnd/>
            <a:tailEnd/>
          </a:ln>
        </p:spPr>
      </p:pic>
      <p:sp>
        <p:nvSpPr>
          <p:cNvPr id="23557" name="Footer Placeholder 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3558" name="Slide Number Placeholder 6"/>
          <p:cNvSpPr>
            <a:spLocks noGrp="1"/>
          </p:cNvSpPr>
          <p:nvPr>
            <p:ph type="sldNum" sz="quarter" idx="10"/>
          </p:nvPr>
        </p:nvSpPr>
        <p:spPr>
          <a:noFill/>
        </p:spPr>
        <p:txBody>
          <a:bodyPr/>
          <a:lstStyle/>
          <a:p>
            <a:r>
              <a:rPr lang="de-AT" smtClean="0">
                <a:latin typeface="Arial" charset="0"/>
              </a:rPr>
              <a:t>Slide </a:t>
            </a:r>
            <a:fld id="{2B0F17CD-CE81-46B1-827B-B44D37CF15E5}" type="slidenum">
              <a:rPr lang="de-AT" smtClean="0">
                <a:latin typeface="Arial" charset="0"/>
              </a:rPr>
              <a:pPr/>
              <a:t>20</a:t>
            </a:fld>
            <a:endParaRPr lang="de-AT" smtClean="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Advanced Clarity</a:t>
            </a:r>
          </a:p>
        </p:txBody>
      </p:sp>
      <p:sp>
        <p:nvSpPr>
          <p:cNvPr id="24579" name="Content Placeholder 2"/>
          <p:cNvSpPr>
            <a:spLocks noGrp="1"/>
          </p:cNvSpPr>
          <p:nvPr>
            <p:ph idx="1"/>
          </p:nvPr>
        </p:nvSpPr>
        <p:spPr/>
        <p:txBody>
          <a:bodyPr/>
          <a:lstStyle/>
          <a:p>
            <a:pPr eaLnBrk="1" hangingPunct="1"/>
            <a:r>
              <a:rPr lang="en-US" smtClean="0"/>
              <a:t>Split into two features</a:t>
            </a:r>
          </a:p>
          <a:p>
            <a:pPr lvl="1" eaLnBrk="1" hangingPunct="1"/>
            <a:r>
              <a:rPr lang="en-US" smtClean="0"/>
              <a:t>Auto Contrast</a:t>
            </a:r>
          </a:p>
          <a:p>
            <a:pPr lvl="1" eaLnBrk="1" hangingPunct="1"/>
            <a:r>
              <a:rPr lang="en-US" smtClean="0"/>
              <a:t>Intelligent Cleanup</a:t>
            </a:r>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p:txBody>
      </p:sp>
      <p:pic>
        <p:nvPicPr>
          <p:cNvPr id="24580" name="Picture 4" descr="Adv_Clarity.png"/>
          <p:cNvPicPr>
            <a:picLocks noChangeAspect="1"/>
          </p:cNvPicPr>
          <p:nvPr/>
        </p:nvPicPr>
        <p:blipFill>
          <a:blip r:embed="rId2" cstate="print"/>
          <a:srcRect/>
          <a:stretch>
            <a:fillRect/>
          </a:stretch>
        </p:blipFill>
        <p:spPr bwMode="auto">
          <a:xfrm>
            <a:off x="5514975" y="838200"/>
            <a:ext cx="3171825" cy="3714750"/>
          </a:xfrm>
          <a:prstGeom prst="rect">
            <a:avLst/>
          </a:prstGeom>
          <a:noFill/>
          <a:ln w="9525">
            <a:noFill/>
            <a:miter lim="800000"/>
            <a:headEnd/>
            <a:tailEnd/>
          </a:ln>
        </p:spPr>
      </p:pic>
      <p:sp>
        <p:nvSpPr>
          <p:cNvPr id="24581" name="Footer Placeholder 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4582" name="Slide Number Placeholder 6"/>
          <p:cNvSpPr>
            <a:spLocks noGrp="1"/>
          </p:cNvSpPr>
          <p:nvPr>
            <p:ph type="sldNum" sz="quarter" idx="10"/>
          </p:nvPr>
        </p:nvSpPr>
        <p:spPr>
          <a:noFill/>
        </p:spPr>
        <p:txBody>
          <a:bodyPr/>
          <a:lstStyle/>
          <a:p>
            <a:r>
              <a:rPr lang="de-AT" smtClean="0">
                <a:latin typeface="Arial" charset="0"/>
              </a:rPr>
              <a:t>Slide </a:t>
            </a:r>
            <a:fld id="{EF1E7416-8AB5-4EA3-99E2-3C501B7BAA88}" type="slidenum">
              <a:rPr lang="de-AT" smtClean="0">
                <a:latin typeface="Arial" charset="0"/>
              </a:rPr>
              <a:pPr/>
              <a:t>21</a:t>
            </a:fld>
            <a:endParaRPr lang="de-AT"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Other Features</a:t>
            </a:r>
          </a:p>
        </p:txBody>
      </p:sp>
      <p:sp>
        <p:nvSpPr>
          <p:cNvPr id="25603" name="Content Placeholder 2"/>
          <p:cNvSpPr>
            <a:spLocks noGrp="1"/>
          </p:cNvSpPr>
          <p:nvPr>
            <p:ph idx="1"/>
          </p:nvPr>
        </p:nvSpPr>
        <p:spPr/>
        <p:txBody>
          <a:bodyPr/>
          <a:lstStyle/>
          <a:p>
            <a:pPr eaLnBrk="1" hangingPunct="1"/>
            <a:r>
              <a:rPr lang="en-US" smtClean="0"/>
              <a:t>Content based deskew – Updated </a:t>
            </a:r>
          </a:p>
          <a:p>
            <a:pPr eaLnBrk="1" hangingPunct="1"/>
            <a:r>
              <a:rPr lang="en-US" smtClean="0"/>
              <a:t>Rectangular hole fill</a:t>
            </a:r>
          </a:p>
          <a:p>
            <a:pPr eaLnBrk="1" hangingPunct="1"/>
            <a:r>
              <a:rPr lang="en-US" smtClean="0"/>
              <a:t>Manual crop</a:t>
            </a:r>
          </a:p>
          <a:p>
            <a:pPr eaLnBrk="1" hangingPunct="1"/>
            <a:endParaRPr lang="en-US" smtClean="0"/>
          </a:p>
          <a:p>
            <a:pPr eaLnBrk="1" hangingPunct="1"/>
            <a:endParaRPr lang="en-US" smtClean="0"/>
          </a:p>
          <a:p>
            <a:pPr lvl="1" eaLnBrk="1" hangingPunct="1"/>
            <a:endParaRPr lang="en-US" smtClean="0"/>
          </a:p>
        </p:txBody>
      </p:sp>
      <p:sp>
        <p:nvSpPr>
          <p:cNvPr id="25604" name="Rectangle 5"/>
          <p:cNvSpPr>
            <a:spLocks noChangeArrowheads="1"/>
          </p:cNvSpPr>
          <p:nvPr/>
        </p:nvSpPr>
        <p:spPr bwMode="auto">
          <a:xfrm>
            <a:off x="762000" y="4114800"/>
            <a:ext cx="7543800" cy="1828800"/>
          </a:xfrm>
          <a:prstGeom prst="rect">
            <a:avLst/>
          </a:prstGeom>
          <a:solidFill>
            <a:srgbClr val="0064BE">
              <a:alpha val="79999"/>
            </a:srgbClr>
          </a:solidFill>
          <a:ln w="57150" algn="ctr">
            <a:solidFill>
              <a:schemeClr val="accent1"/>
            </a:solidFill>
            <a:round/>
            <a:headEnd/>
            <a:tailEnd/>
          </a:ln>
        </p:spPr>
        <p:txBody>
          <a:bodyPr lIns="0" rIns="0" anchor="ctr"/>
          <a:lstStyle/>
          <a:p>
            <a:pPr marL="406400" indent="-166688" eaLnBrk="0" hangingPunct="0">
              <a:spcBef>
                <a:spcPct val="50000"/>
              </a:spcBef>
              <a:buFont typeface="Arial" charset="0"/>
              <a:buChar char="•"/>
            </a:pPr>
            <a:r>
              <a:rPr lang="en-US" sz="2400" b="1">
                <a:solidFill>
                  <a:schemeClr val="bg1"/>
                </a:solidFill>
              </a:rPr>
              <a:t>Expands Kofax VRS capabilities</a:t>
            </a:r>
          </a:p>
          <a:p>
            <a:pPr marL="406400" indent="-166688" eaLnBrk="0" hangingPunct="0">
              <a:spcBef>
                <a:spcPct val="50000"/>
              </a:spcBef>
              <a:buFont typeface="Arial" charset="0"/>
              <a:buChar char="•"/>
            </a:pPr>
            <a:r>
              <a:rPr lang="en-US" sz="2400" b="1">
                <a:solidFill>
                  <a:schemeClr val="bg1"/>
                </a:solidFill>
              </a:rPr>
              <a:t>Improves existing Kofax VRS features</a:t>
            </a:r>
          </a:p>
          <a:p>
            <a:pPr marL="406400" indent="-166688" eaLnBrk="0" hangingPunct="0">
              <a:spcBef>
                <a:spcPct val="50000"/>
              </a:spcBef>
              <a:buFont typeface="Arial" charset="0"/>
              <a:buChar char="•"/>
            </a:pPr>
            <a:r>
              <a:rPr lang="en-US" sz="2400" b="1">
                <a:solidFill>
                  <a:schemeClr val="bg1"/>
                </a:solidFill>
              </a:rPr>
              <a:t>Fits every use case: Desktop to Enterprise </a:t>
            </a:r>
          </a:p>
        </p:txBody>
      </p:sp>
      <p:sp>
        <p:nvSpPr>
          <p:cNvPr id="25605" name="Footer Placeholder 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5606" name="Slide Number Placeholder 6"/>
          <p:cNvSpPr>
            <a:spLocks noGrp="1"/>
          </p:cNvSpPr>
          <p:nvPr>
            <p:ph type="sldNum" sz="quarter" idx="10"/>
          </p:nvPr>
        </p:nvSpPr>
        <p:spPr>
          <a:noFill/>
        </p:spPr>
        <p:txBody>
          <a:bodyPr/>
          <a:lstStyle/>
          <a:p>
            <a:r>
              <a:rPr lang="de-AT" smtClean="0">
                <a:latin typeface="Arial" charset="0"/>
              </a:rPr>
              <a:t>Slide </a:t>
            </a:r>
            <a:fld id="{58997A41-A9AB-4FFD-A6F7-4A9B45D17CA7}" type="slidenum">
              <a:rPr lang="de-AT" smtClean="0">
                <a:latin typeface="Arial" charset="0"/>
              </a:rPr>
              <a:pPr/>
              <a:t>22</a:t>
            </a:fld>
            <a:endParaRPr lang="de-AT"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pPr eaLnBrk="1" hangingPunct="1"/>
            <a:r>
              <a:rPr lang="en-US" smtClean="0"/>
              <a:t>Kofax VRS </a:t>
            </a:r>
            <a:br>
              <a:rPr lang="en-US" smtClean="0"/>
            </a:br>
            <a:r>
              <a:rPr lang="en-US" smtClean="0"/>
              <a:t>Version Feature Matrix</a:t>
            </a:r>
          </a:p>
        </p:txBody>
      </p:sp>
      <p:sp>
        <p:nvSpPr>
          <p:cNvPr id="26627" name="Subtitle 2"/>
          <p:cNvSpPr>
            <a:spLocks noGrp="1"/>
          </p:cNvSpPr>
          <p:nvPr>
            <p:ph type="subTitle" idx="1"/>
          </p:nvPr>
        </p:nvSpPr>
        <p:spPr/>
        <p:txBody>
          <a:bodyPr/>
          <a:lstStyle/>
          <a:p>
            <a:pPr eaLnBrk="1" hangingPunct="1"/>
            <a:endParaRPr lang="en-US" smtClean="0"/>
          </a:p>
        </p:txBody>
      </p:sp>
      <p:sp>
        <p:nvSpPr>
          <p:cNvPr id="26628"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6629" name="Slide Number Placeholder 5"/>
          <p:cNvSpPr>
            <a:spLocks noGrp="1"/>
          </p:cNvSpPr>
          <p:nvPr>
            <p:ph type="sldNum" sz="quarter" idx="10"/>
          </p:nvPr>
        </p:nvSpPr>
        <p:spPr>
          <a:noFill/>
        </p:spPr>
        <p:txBody>
          <a:bodyPr/>
          <a:lstStyle/>
          <a:p>
            <a:r>
              <a:rPr lang="de-AT" smtClean="0">
                <a:latin typeface="Arial" charset="0"/>
              </a:rPr>
              <a:t>Slide </a:t>
            </a:r>
            <a:fld id="{99D492AA-51E3-48CC-8286-94E73CB49D31}" type="slidenum">
              <a:rPr lang="de-AT" smtClean="0">
                <a:latin typeface="Arial" charset="0"/>
              </a:rPr>
              <a:pPr/>
              <a:t>23</a:t>
            </a:fld>
            <a:endParaRPr lang="de-AT" smtClean="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Kofax VRS Version Feature Matrix</a:t>
            </a:r>
          </a:p>
        </p:txBody>
      </p:sp>
      <p:graphicFrame>
        <p:nvGraphicFramePr>
          <p:cNvPr id="6" name="Table 5"/>
          <p:cNvGraphicFramePr>
            <a:graphicFrameLocks noGrp="1"/>
          </p:cNvGraphicFramePr>
          <p:nvPr/>
        </p:nvGraphicFramePr>
        <p:xfrm>
          <a:off x="1752599" y="533400"/>
          <a:ext cx="5390834" cy="5748161"/>
        </p:xfrm>
        <a:graphic>
          <a:graphicData uri="http://schemas.openxmlformats.org/drawingml/2006/table">
            <a:tbl>
              <a:tblPr>
                <a:effectLst>
                  <a:outerShdw blurRad="50800" dist="38100" dir="2700000" algn="tl" rotWithShape="0">
                    <a:prstClr val="black">
                      <a:alpha val="40000"/>
                    </a:prstClr>
                  </a:outerShdw>
                </a:effectLst>
              </a:tblPr>
              <a:tblGrid>
                <a:gridCol w="1729105"/>
                <a:gridCol w="1229043"/>
                <a:gridCol w="1216343"/>
                <a:gridCol w="1216343"/>
              </a:tblGrid>
              <a:tr h="228600">
                <a:tc>
                  <a:txBody>
                    <a:bodyPr/>
                    <a:lstStyle/>
                    <a:p>
                      <a:pPr algn="l" rtl="0" fontAlgn="b">
                        <a:lnSpc>
                          <a:spcPct val="90000"/>
                        </a:lnSpc>
                      </a:pPr>
                      <a:r>
                        <a:rPr lang="en-US" sz="1200" b="1" i="0" u="none" strike="noStrike" dirty="0">
                          <a:solidFill>
                            <a:srgbClr val="FFFFFF"/>
                          </a:solidFill>
                          <a:latin typeface="Arial" pitchFamily="34" charset="0"/>
                          <a:cs typeface="Arial" pitchFamily="34" charset="0"/>
                        </a:rPr>
                        <a:t>Features</a:t>
                      </a:r>
                      <a:r>
                        <a:rPr lang="en-US" sz="1200" b="1" i="0" u="none" strike="noStrike" dirty="0">
                          <a:solidFill>
                            <a:srgbClr val="000000"/>
                          </a:solidFill>
                          <a:latin typeface="Arial" pitchFamily="34" charset="0"/>
                          <a:cs typeface="Arial" pitchFamily="34" charset="0"/>
                        </a:rPr>
                        <a:t> </a:t>
                      </a:r>
                      <a:endParaRPr lang="en-US" sz="1200" b="1" i="0" u="none" strike="noStrike" dirty="0">
                        <a:solidFill>
                          <a:srgbClr val="FFFFFF"/>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4BE"/>
                    </a:solidFill>
                  </a:tcPr>
                </a:tc>
                <a:tc>
                  <a:txBody>
                    <a:bodyPr/>
                    <a:lstStyle/>
                    <a:p>
                      <a:pPr algn="ctr" rtl="0" fontAlgn="b">
                        <a:lnSpc>
                          <a:spcPct val="90000"/>
                        </a:lnSpc>
                      </a:pPr>
                      <a:r>
                        <a:rPr lang="en-US" sz="1200" b="1" i="0" u="none" strike="noStrike" dirty="0" smtClean="0">
                          <a:solidFill>
                            <a:srgbClr val="FFFFFF"/>
                          </a:solidFill>
                          <a:latin typeface="Arial" pitchFamily="34" charset="0"/>
                          <a:cs typeface="Arial" pitchFamily="34" charset="0"/>
                        </a:rPr>
                        <a:t>Elite</a:t>
                      </a:r>
                      <a:r>
                        <a:rPr lang="en-US" sz="1200" b="1" i="0" u="none" strike="noStrike" dirty="0" smtClean="0">
                          <a:solidFill>
                            <a:srgbClr val="000000"/>
                          </a:solidFill>
                          <a:latin typeface="Arial" pitchFamily="34" charset="0"/>
                          <a:cs typeface="Arial" pitchFamily="34" charset="0"/>
                        </a:rPr>
                        <a:t> </a:t>
                      </a:r>
                      <a:endParaRPr lang="en-US" sz="1200" b="1" i="0" u="none" strike="noStrike" dirty="0">
                        <a:solidFill>
                          <a:srgbClr val="FFFFFF"/>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4BE"/>
                    </a:solidFill>
                  </a:tcPr>
                </a:tc>
                <a:tc>
                  <a:txBody>
                    <a:bodyPr/>
                    <a:lstStyle/>
                    <a:p>
                      <a:pPr algn="ctr" rtl="0" fontAlgn="b">
                        <a:lnSpc>
                          <a:spcPct val="90000"/>
                        </a:lnSpc>
                      </a:pPr>
                      <a:r>
                        <a:rPr lang="en-US" sz="1200" b="1" i="0" u="none" strike="noStrike" dirty="0" smtClean="0">
                          <a:solidFill>
                            <a:srgbClr val="FFFFFF"/>
                          </a:solidFill>
                          <a:latin typeface="Arial" pitchFamily="34" charset="0"/>
                          <a:cs typeface="Arial" pitchFamily="34" charset="0"/>
                        </a:rPr>
                        <a:t>4.5 </a:t>
                      </a:r>
                      <a:r>
                        <a:rPr lang="en-US" sz="1200" b="1" i="0" u="none" strike="noStrike" dirty="0">
                          <a:solidFill>
                            <a:srgbClr val="FFFFFF"/>
                          </a:solidFill>
                          <a:latin typeface="Arial" pitchFamily="34" charset="0"/>
                          <a:cs typeface="Arial" pitchFamily="34" charset="0"/>
                        </a:rPr>
                        <a:t>Pro</a:t>
                      </a:r>
                      <a:r>
                        <a:rPr lang="en-US" sz="1200" b="1" i="0" u="none" strike="noStrike" dirty="0">
                          <a:solidFill>
                            <a:srgbClr val="000000"/>
                          </a:solidFill>
                          <a:latin typeface="Arial" pitchFamily="34" charset="0"/>
                          <a:cs typeface="Arial" pitchFamily="34" charset="0"/>
                        </a:rPr>
                        <a:t> </a:t>
                      </a:r>
                      <a:endParaRPr lang="en-US" sz="1200" b="1" i="0" u="none" strike="noStrike" dirty="0">
                        <a:solidFill>
                          <a:srgbClr val="FFFFFF"/>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4BE"/>
                    </a:solidFill>
                  </a:tcPr>
                </a:tc>
                <a:tc>
                  <a:txBody>
                    <a:bodyPr/>
                    <a:lstStyle/>
                    <a:p>
                      <a:pPr algn="ctr" rtl="0" fontAlgn="b">
                        <a:lnSpc>
                          <a:spcPct val="90000"/>
                        </a:lnSpc>
                      </a:pPr>
                      <a:r>
                        <a:rPr lang="en-US" sz="1200" b="1" i="0" u="none" strike="noStrike" dirty="0" smtClean="0">
                          <a:solidFill>
                            <a:srgbClr val="FFFFFF"/>
                          </a:solidFill>
                          <a:latin typeface="Arial" pitchFamily="34" charset="0"/>
                          <a:cs typeface="Arial" pitchFamily="34" charset="0"/>
                        </a:rPr>
                        <a:t>4.5 </a:t>
                      </a:r>
                      <a:r>
                        <a:rPr lang="en-US" sz="1200" b="1" i="0" u="none" strike="noStrike" dirty="0">
                          <a:solidFill>
                            <a:srgbClr val="FFFFFF"/>
                          </a:solidFill>
                          <a:latin typeface="Arial" pitchFamily="34" charset="0"/>
                          <a:cs typeface="Arial" pitchFamily="34" charset="0"/>
                        </a:rPr>
                        <a:t>Basic</a:t>
                      </a:r>
                      <a:r>
                        <a:rPr lang="en-US" sz="1200" b="1" i="0" u="none" strike="noStrike" dirty="0">
                          <a:solidFill>
                            <a:srgbClr val="000000"/>
                          </a:solidFill>
                          <a:latin typeface="Arial" pitchFamily="34" charset="0"/>
                          <a:cs typeface="Arial" pitchFamily="34" charset="0"/>
                        </a:rPr>
                        <a:t> </a:t>
                      </a:r>
                      <a:endParaRPr lang="en-US" sz="1200" b="1" i="0" u="none" strike="noStrike" dirty="0">
                        <a:solidFill>
                          <a:srgbClr val="FFFFFF"/>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4BE"/>
                    </a:solidFill>
                  </a:tcPr>
                </a:tc>
              </a:tr>
              <a:tr h="203269">
                <a:tc>
                  <a:txBody>
                    <a:bodyPr/>
                    <a:lstStyle/>
                    <a:p>
                      <a:pPr algn="l" rtl="0" fontAlgn="b">
                        <a:lnSpc>
                          <a:spcPct val="90000"/>
                        </a:lnSpc>
                      </a:pPr>
                      <a:r>
                        <a:rPr lang="en-US" sz="1200" b="0" i="0" u="none" strike="noStrike" dirty="0" smtClean="0">
                          <a:solidFill>
                            <a:srgbClr val="000000"/>
                          </a:solidFill>
                          <a:latin typeface="Arial" pitchFamily="34" charset="0"/>
                          <a:cs typeface="Arial" pitchFamily="34" charset="0"/>
                        </a:rPr>
                        <a:t>Crop</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1" i="1" u="none" strike="noStrike" dirty="0" smtClean="0">
                          <a:solidFill>
                            <a:srgbClr val="008000"/>
                          </a:solidFill>
                          <a:latin typeface="Arial" pitchFamily="34" charset="0"/>
                          <a:cs typeface="Arial" pitchFamily="34" charset="0"/>
                        </a:rPr>
                        <a:t>Upgraded </a:t>
                      </a:r>
                      <a:endParaRPr lang="en-US" sz="1200" b="1" i="1" u="none" strike="noStrike" dirty="0">
                        <a:solidFill>
                          <a:srgbClr val="008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err="1">
                          <a:solidFill>
                            <a:srgbClr val="000000"/>
                          </a:solidFill>
                          <a:latin typeface="Arial" pitchFamily="34" charset="0"/>
                          <a:cs typeface="Arial" pitchFamily="34" charset="0"/>
                        </a:rPr>
                        <a:t>Deskew</a:t>
                      </a:r>
                      <a:r>
                        <a:rPr lang="en-US" sz="1200" b="0" i="0" u="none" strike="noStrike" dirty="0">
                          <a:solidFill>
                            <a:srgbClr val="000000"/>
                          </a:solidFill>
                          <a:latin typeface="Arial" pitchFamily="34" charset="0"/>
                          <a:cs typeface="Arial" pitchFamily="34" charset="0"/>
                        </a:rPr>
                        <a:t>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1" i="1" u="none" strike="noStrike" dirty="0" smtClean="0">
                          <a:solidFill>
                            <a:srgbClr val="008000"/>
                          </a:solidFill>
                          <a:latin typeface="Arial" pitchFamily="34" charset="0"/>
                          <a:cs typeface="Arial" pitchFamily="34" charset="0"/>
                        </a:rPr>
                        <a:t>Upgraded</a:t>
                      </a:r>
                      <a:endParaRPr lang="en-US" sz="1200" b="1" i="1" u="none" strike="noStrike" dirty="0">
                        <a:solidFill>
                          <a:srgbClr val="008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Edge </a:t>
                      </a:r>
                      <a:r>
                        <a:rPr lang="en-US" sz="1200" b="0" i="0" u="none" strike="noStrike" dirty="0" smtClean="0">
                          <a:solidFill>
                            <a:srgbClr val="000000"/>
                          </a:solidFill>
                          <a:latin typeface="Arial" pitchFamily="34" charset="0"/>
                          <a:cs typeface="Arial" pitchFamily="34" charset="0"/>
                        </a:rPr>
                        <a:t>Cleanup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1" i="1" u="none" strike="noStrike" dirty="0" smtClean="0">
                          <a:solidFill>
                            <a:srgbClr val="008000"/>
                          </a:solidFill>
                          <a:latin typeface="Arial" pitchFamily="34" charset="0"/>
                          <a:cs typeface="Arial" pitchFamily="34" charset="0"/>
                        </a:rPr>
                        <a:t>Upgraded</a:t>
                      </a:r>
                      <a:endParaRPr lang="en-US" sz="1200" b="1" i="1" u="none" strike="noStrike" dirty="0">
                        <a:solidFill>
                          <a:srgbClr val="008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Auto </a:t>
                      </a:r>
                      <a:r>
                        <a:rPr lang="en-US" sz="1200" b="0" i="0" u="none" strike="noStrike" dirty="0" smtClean="0">
                          <a:solidFill>
                            <a:srgbClr val="000000"/>
                          </a:solidFill>
                          <a:latin typeface="Arial" pitchFamily="34" charset="0"/>
                          <a:cs typeface="Arial" pitchFamily="34" charset="0"/>
                        </a:rPr>
                        <a:t>Brightness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Gamma </a:t>
                      </a:r>
                      <a:r>
                        <a:rPr lang="en-US" sz="1200" b="0" i="0" u="none" strike="noStrike" dirty="0" smtClean="0">
                          <a:solidFill>
                            <a:srgbClr val="000000"/>
                          </a:solidFill>
                          <a:latin typeface="Arial" pitchFamily="34" charset="0"/>
                          <a:cs typeface="Arial" pitchFamily="34" charset="0"/>
                        </a:rPr>
                        <a:t>Correction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Line </a:t>
                      </a:r>
                      <a:r>
                        <a:rPr lang="en-US" sz="1200" b="0" i="0" u="none" strike="noStrike" dirty="0" smtClean="0">
                          <a:solidFill>
                            <a:srgbClr val="000000"/>
                          </a:solidFill>
                          <a:latin typeface="Arial" pitchFamily="34" charset="0"/>
                          <a:cs typeface="Arial" pitchFamily="34" charset="0"/>
                        </a:rPr>
                        <a:t>Filter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Speckle </a:t>
                      </a:r>
                      <a:r>
                        <a:rPr lang="en-US" sz="1200" b="0" i="0" u="none" strike="noStrike" dirty="0" smtClean="0">
                          <a:solidFill>
                            <a:srgbClr val="000000"/>
                          </a:solidFill>
                          <a:latin typeface="Arial" pitchFamily="34" charset="0"/>
                          <a:cs typeface="Arial" pitchFamily="34" charset="0"/>
                        </a:rPr>
                        <a:t>Removal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Advanced </a:t>
                      </a:r>
                      <a:r>
                        <a:rPr lang="en-US" sz="1200" b="0" i="0" u="none" strike="noStrike" dirty="0" smtClean="0">
                          <a:solidFill>
                            <a:srgbClr val="000000"/>
                          </a:solidFill>
                          <a:latin typeface="Arial" pitchFamily="34" charset="0"/>
                          <a:cs typeface="Arial" pitchFamily="34" charset="0"/>
                        </a:rPr>
                        <a:t>Clarity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1" i="1" u="none" strike="noStrike" dirty="0" smtClean="0">
                          <a:solidFill>
                            <a:srgbClr val="008000"/>
                          </a:solidFill>
                          <a:latin typeface="Arial" pitchFamily="34" charset="0"/>
                          <a:cs typeface="Arial" pitchFamily="34" charset="0"/>
                        </a:rPr>
                        <a:t>Upgraded</a:t>
                      </a:r>
                      <a:endParaRPr lang="en-US" sz="1200" b="1" i="1" u="none" strike="noStrike" dirty="0">
                        <a:solidFill>
                          <a:srgbClr val="008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Hole </a:t>
                      </a:r>
                      <a:r>
                        <a:rPr lang="en-US" sz="1200" b="0" i="0" u="none" strike="noStrike" dirty="0" smtClean="0">
                          <a:solidFill>
                            <a:srgbClr val="000000"/>
                          </a:solidFill>
                          <a:latin typeface="Arial" pitchFamily="34" charset="0"/>
                          <a:cs typeface="Arial" pitchFamily="34" charset="0"/>
                        </a:rPr>
                        <a:t>Fill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1" i="1" u="none" strike="noStrike" dirty="0" smtClean="0">
                          <a:solidFill>
                            <a:srgbClr val="008000"/>
                          </a:solidFill>
                          <a:latin typeface="Arial" pitchFamily="34" charset="0"/>
                          <a:cs typeface="Arial" pitchFamily="34" charset="0"/>
                        </a:rPr>
                        <a:t>Upgraded</a:t>
                      </a:r>
                      <a:endParaRPr lang="en-US" sz="1200" b="1" i="1" u="none" strike="noStrike" dirty="0">
                        <a:solidFill>
                          <a:srgbClr val="008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Auto </a:t>
                      </a:r>
                      <a:r>
                        <a:rPr lang="en-US" sz="1200" b="0" i="0" u="none" strike="noStrike" dirty="0" smtClean="0">
                          <a:solidFill>
                            <a:srgbClr val="000000"/>
                          </a:solidFill>
                          <a:latin typeface="Arial" pitchFamily="34" charset="0"/>
                          <a:cs typeface="Arial" pitchFamily="34" charset="0"/>
                        </a:rPr>
                        <a:t>Orientation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Auto Color Detection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Color Suppression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Color Smoothing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Blank Page Detection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Adrenaline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EBC </a:t>
                      </a:r>
                      <a:r>
                        <a:rPr lang="en-US" sz="1200" b="0" i="0" u="none" strike="noStrike" dirty="0" smtClean="0">
                          <a:solidFill>
                            <a:srgbClr val="000000"/>
                          </a:solidFill>
                          <a:latin typeface="Arial" pitchFamily="34" charset="0"/>
                          <a:cs typeface="Arial" pitchFamily="34" charset="0"/>
                        </a:rPr>
                        <a:t>Scanning </a:t>
                      </a:r>
                      <a:endParaRPr lang="en-US" sz="12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Microsoft Fluent UI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MSI Installer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Auto Contrast</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Edge Fill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Merge Sides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Intelligent Halftone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Intelligent Profile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Device Health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195452">
                <a:tc>
                  <a:txBody>
                    <a:bodyPr/>
                    <a:lstStyle/>
                    <a:p>
                      <a:pPr algn="l" rtl="0" fontAlgn="b">
                        <a:lnSpc>
                          <a:spcPct val="90000"/>
                        </a:lnSpc>
                      </a:pPr>
                      <a:r>
                        <a:rPr lang="en-US" sz="1200" b="0" i="0" u="none" strike="noStrike" dirty="0" smtClean="0">
                          <a:solidFill>
                            <a:srgbClr val="000000"/>
                          </a:solidFill>
                          <a:latin typeface="Arial" pitchFamily="34" charset="0"/>
                          <a:cs typeface="Arial" pitchFamily="34" charset="0"/>
                        </a:rPr>
                        <a:t>Multi-core </a:t>
                      </a:r>
                      <a:r>
                        <a:rPr lang="en-US" sz="1200" b="0" i="0" u="none" strike="noStrike" dirty="0">
                          <a:solidFill>
                            <a:srgbClr val="000000"/>
                          </a:solidFill>
                          <a:latin typeface="Arial" pitchFamily="34" charset="0"/>
                          <a:cs typeface="Arial" pitchFamily="34" charset="0"/>
                        </a:rPr>
                        <a:t>Support</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000000"/>
                          </a:solidFill>
                          <a:latin typeface="Arial" pitchFamily="34" charset="0"/>
                          <a:cs typeface="Arial" pitchFamily="34" charset="0"/>
                        </a:rPr>
                        <a:t>X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Shared </a:t>
                      </a:r>
                      <a:r>
                        <a:rPr lang="en-US" sz="1200" b="0" i="0" u="none" strike="noStrike" dirty="0" smtClean="0">
                          <a:solidFill>
                            <a:srgbClr val="000000"/>
                          </a:solidFill>
                          <a:latin typeface="Arial" pitchFamily="34" charset="0"/>
                          <a:cs typeface="Arial" pitchFamily="34" charset="0"/>
                        </a:rPr>
                        <a:t>Profiles </a:t>
                      </a:r>
                      <a:endParaRPr lang="en-US" sz="1200" b="0" i="0" u="none" strike="noStrike" dirty="0">
                        <a:solidFill>
                          <a:srgbClr val="000000"/>
                        </a:solidFill>
                        <a:latin typeface="Arial" pitchFamily="34" charset="0"/>
                        <a:cs typeface="Arial"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rowSpan="3">
                  <a:txBody>
                    <a:bodyPr/>
                    <a:lstStyle/>
                    <a:p>
                      <a:pPr algn="ctr" rtl="0" fontAlgn="ctr">
                        <a:lnSpc>
                          <a:spcPct val="90000"/>
                        </a:lnSpc>
                      </a:pPr>
                      <a:r>
                        <a:rPr lang="en-US" sz="1100" b="0" i="0" u="none" strike="noStrike" dirty="0" smtClean="0">
                          <a:solidFill>
                            <a:srgbClr val="000000"/>
                          </a:solidFill>
                          <a:latin typeface="Arial" pitchFamily="34" charset="0"/>
                          <a:cs typeface="Arial" pitchFamily="34" charset="0"/>
                        </a:rPr>
                        <a:t>Available with</a:t>
                      </a:r>
                      <a:br>
                        <a:rPr lang="en-US" sz="1100" b="0" i="0" u="none" strike="noStrike" dirty="0" smtClean="0">
                          <a:solidFill>
                            <a:srgbClr val="000000"/>
                          </a:solidFill>
                          <a:latin typeface="Arial" pitchFamily="34" charset="0"/>
                          <a:cs typeface="Arial" pitchFamily="34" charset="0"/>
                        </a:rPr>
                      </a:br>
                      <a:r>
                        <a:rPr lang="en-US" sz="1100" b="0" i="0" u="none" strike="noStrike" dirty="0" smtClean="0">
                          <a:solidFill>
                            <a:srgbClr val="000000"/>
                          </a:solidFill>
                          <a:latin typeface="Arial" pitchFamily="34" charset="0"/>
                          <a:cs typeface="Arial" pitchFamily="34" charset="0"/>
                        </a:rPr>
                        <a:t>Kofax VRS Elite</a:t>
                      </a:r>
                      <a:br>
                        <a:rPr lang="en-US" sz="1100" b="0" i="0" u="none" strike="noStrike" dirty="0" smtClean="0">
                          <a:solidFill>
                            <a:srgbClr val="000000"/>
                          </a:solidFill>
                          <a:latin typeface="Arial" pitchFamily="34" charset="0"/>
                          <a:cs typeface="Arial" pitchFamily="34" charset="0"/>
                        </a:rPr>
                      </a:br>
                      <a:r>
                        <a:rPr lang="en-US" sz="1100" b="0" i="0" u="none" strike="noStrike" dirty="0" smtClean="0">
                          <a:solidFill>
                            <a:srgbClr val="000000"/>
                          </a:solidFill>
                          <a:latin typeface="Arial" pitchFamily="34" charset="0"/>
                          <a:cs typeface="Arial" pitchFamily="34" charset="0"/>
                        </a:rPr>
                        <a:t>License </a:t>
                      </a:r>
                      <a:r>
                        <a:rPr lang="en-US" sz="1100" b="0" i="0" u="none" strike="noStrike" dirty="0">
                          <a:solidFill>
                            <a:srgbClr val="000000"/>
                          </a:solidFill>
                          <a:latin typeface="Arial" pitchFamily="34" charset="0"/>
                          <a:cs typeface="Arial" pitchFamily="34" charset="0"/>
                        </a:rPr>
                        <a:t>Server </a:t>
                      </a:r>
                      <a:r>
                        <a:rPr lang="en-US" sz="1100" b="1" i="0" u="none" strike="noStrike" dirty="0">
                          <a:solidFill>
                            <a:srgbClr val="000000"/>
                          </a:solidFill>
                          <a:latin typeface="Arial" pitchFamily="34" charset="0"/>
                          <a:cs typeface="Arial" pitchFamily="34" charset="0"/>
                        </a:rPr>
                        <a:t> </a:t>
                      </a:r>
                      <a:endParaRPr lang="en-US" sz="1100" b="0" i="0" u="none" strike="noStrike" dirty="0">
                        <a:solidFill>
                          <a:srgbClr val="0000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r h="234540">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Shared </a:t>
                      </a:r>
                      <a:r>
                        <a:rPr lang="en-US" sz="1200" b="0" i="0" u="none" strike="noStrike" dirty="0" smtClean="0">
                          <a:solidFill>
                            <a:srgbClr val="000000"/>
                          </a:solidFill>
                          <a:latin typeface="Arial" pitchFamily="34" charset="0"/>
                          <a:cs typeface="Arial" pitchFamily="34" charset="0"/>
                        </a:rPr>
                        <a:t>Licensing </a:t>
                      </a:r>
                      <a:endParaRPr lang="en-US" sz="1200" b="0" i="0" u="none" strike="noStrike" dirty="0">
                        <a:solidFill>
                          <a:srgbClr val="000000"/>
                        </a:solidFill>
                        <a:latin typeface="Arial" pitchFamily="34" charset="0"/>
                        <a:cs typeface="Arial" pitchFamily="34" charset="0"/>
                      </a:endParaRP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vMerge="1">
                  <a:txBody>
                    <a:bodyPr/>
                    <a:lstStyle/>
                    <a:p>
                      <a:endParaRPr lang="en-US"/>
                    </a:p>
                  </a:txBody>
                  <a:tcPr/>
                </a:tc>
                <a:tc>
                  <a:txBody>
                    <a:bodyPr/>
                    <a:lstStyle/>
                    <a:p>
                      <a:pPr algn="ctr" rtl="0" fontAlgn="b">
                        <a:lnSpc>
                          <a:spcPct val="90000"/>
                        </a:lnSpc>
                      </a:pPr>
                      <a:r>
                        <a:rPr lang="en-US" sz="1200" b="0" i="0" u="none" strike="noStrike" dirty="0" smtClean="0">
                          <a:solidFill>
                            <a:srgbClr val="CC3300"/>
                          </a:solidFill>
                          <a:latin typeface="Arial" pitchFamily="34" charset="0"/>
                          <a:cs typeface="Arial" pitchFamily="34" charset="0"/>
                        </a:rPr>
                        <a:t>N/A </a:t>
                      </a:r>
                      <a:endParaRPr lang="en-US" sz="1200" b="0" i="0" u="none" strike="noStrike" dirty="0">
                        <a:solidFill>
                          <a:srgbClr val="CC33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rtl="0" fontAlgn="b">
                        <a:lnSpc>
                          <a:spcPct val="90000"/>
                        </a:lnSpc>
                      </a:pPr>
                      <a:r>
                        <a:rPr lang="en-US" sz="1200" b="0" i="0" u="none" strike="noStrike" dirty="0" smtClean="0">
                          <a:solidFill>
                            <a:srgbClr val="CC3300"/>
                          </a:solidFill>
                          <a:latin typeface="Arial" pitchFamily="34" charset="0"/>
                          <a:cs typeface="Arial" pitchFamily="34" charset="0"/>
                        </a:rPr>
                        <a:t>N/A </a:t>
                      </a:r>
                      <a:endParaRPr lang="en-US" sz="1200" b="0" i="0" u="none" strike="noStrike" dirty="0">
                        <a:solidFill>
                          <a:srgbClr val="CC3300"/>
                        </a:solidFill>
                        <a:latin typeface="Arial" pitchFamily="34" charset="0"/>
                        <a:cs typeface="Arial" pitchFamily="34" charset="0"/>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r>
              <a:tr h="195452">
                <a:tc>
                  <a:txBody>
                    <a:bodyPr/>
                    <a:lstStyle/>
                    <a:p>
                      <a:pPr algn="l" rtl="0" fontAlgn="b">
                        <a:lnSpc>
                          <a:spcPct val="90000"/>
                        </a:lnSpc>
                      </a:pPr>
                      <a:r>
                        <a:rPr lang="en-US" sz="1200" b="0" i="0" u="none" strike="noStrike" dirty="0">
                          <a:solidFill>
                            <a:srgbClr val="000000"/>
                          </a:solidFill>
                          <a:latin typeface="Arial" pitchFamily="34" charset="0"/>
                          <a:cs typeface="Arial" pitchFamily="34" charset="0"/>
                        </a:rPr>
                        <a:t>Kofax Monitor 6.0 </a:t>
                      </a:r>
                    </a:p>
                  </a:txBody>
                  <a:tcPr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vMerge="1">
                  <a:txBody>
                    <a:bodyPr/>
                    <a:lstStyle/>
                    <a:p>
                      <a:endParaRPr lang="en-US"/>
                    </a:p>
                  </a:txBody>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rtl="0" fontAlgn="b">
                        <a:lnSpc>
                          <a:spcPct val="90000"/>
                        </a:lnSpc>
                      </a:pPr>
                      <a:r>
                        <a:rPr lang="en-US" sz="1200" b="0" i="0" u="none" strike="noStrike" dirty="0">
                          <a:solidFill>
                            <a:srgbClr val="CC3300"/>
                          </a:solidFill>
                          <a:latin typeface="Arial" pitchFamily="34" charset="0"/>
                          <a:cs typeface="Arial" pitchFamily="34" charset="0"/>
                        </a:rPr>
                        <a:t>N/A </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r>
            </a:tbl>
          </a:graphicData>
        </a:graphic>
      </p:graphicFrame>
      <p:sp>
        <p:nvSpPr>
          <p:cNvPr id="27652" name="Slide Number Placeholder 4"/>
          <p:cNvSpPr>
            <a:spLocks noGrp="1"/>
          </p:cNvSpPr>
          <p:nvPr>
            <p:ph type="sldNum" sz="quarter" idx="10"/>
          </p:nvPr>
        </p:nvSpPr>
        <p:spPr>
          <a:noFill/>
        </p:spPr>
        <p:txBody>
          <a:bodyPr/>
          <a:lstStyle/>
          <a:p>
            <a:r>
              <a:rPr lang="de-AT" smtClean="0">
                <a:latin typeface="Arial" charset="0"/>
              </a:rPr>
              <a:t>Slide </a:t>
            </a:r>
            <a:fld id="{65FE016C-3E83-4A59-824E-20EA74DFCF11}" type="slidenum">
              <a:rPr lang="de-AT" smtClean="0">
                <a:latin typeface="Arial" charset="0"/>
              </a:rPr>
              <a:pPr/>
              <a:t>24</a:t>
            </a:fld>
            <a:endParaRPr lang="de-AT" smtClean="0">
              <a:latin typeface="Arial" charset="0"/>
            </a:endParaRPr>
          </a:p>
        </p:txBody>
      </p:sp>
      <p:sp>
        <p:nvSpPr>
          <p:cNvPr id="27653"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pPr eaLnBrk="1" hangingPunct="1"/>
            <a:r>
              <a:rPr lang="en-US" smtClean="0"/>
              <a:t>Kofax VRS Elite </a:t>
            </a:r>
            <a:br>
              <a:rPr lang="en-US" smtClean="0"/>
            </a:br>
            <a:r>
              <a:rPr lang="en-US" smtClean="0"/>
              <a:t>Pricing and Upgrades</a:t>
            </a:r>
          </a:p>
        </p:txBody>
      </p:sp>
      <p:sp>
        <p:nvSpPr>
          <p:cNvPr id="28675" name="Subtitle 2"/>
          <p:cNvSpPr>
            <a:spLocks noGrp="1"/>
          </p:cNvSpPr>
          <p:nvPr>
            <p:ph type="subTitle" idx="1"/>
          </p:nvPr>
        </p:nvSpPr>
        <p:spPr/>
        <p:txBody>
          <a:bodyPr/>
          <a:lstStyle/>
          <a:p>
            <a:pPr eaLnBrk="1" hangingPunct="1"/>
            <a:endParaRPr lang="en-US" smtClean="0"/>
          </a:p>
        </p:txBody>
      </p:sp>
      <p:sp>
        <p:nvSpPr>
          <p:cNvPr id="28676"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8677" name="Slide Number Placeholder 5"/>
          <p:cNvSpPr>
            <a:spLocks noGrp="1"/>
          </p:cNvSpPr>
          <p:nvPr>
            <p:ph type="sldNum" sz="quarter" idx="10"/>
          </p:nvPr>
        </p:nvSpPr>
        <p:spPr>
          <a:noFill/>
        </p:spPr>
        <p:txBody>
          <a:bodyPr/>
          <a:lstStyle/>
          <a:p>
            <a:r>
              <a:rPr lang="de-AT" smtClean="0">
                <a:latin typeface="Arial" charset="0"/>
              </a:rPr>
              <a:t>Slide </a:t>
            </a:r>
            <a:fld id="{517F067E-3D07-4C43-9500-BFFAA634C669}" type="slidenum">
              <a:rPr lang="de-AT" smtClean="0">
                <a:latin typeface="Arial" charset="0"/>
              </a:rPr>
              <a:pPr/>
              <a:t>25</a:t>
            </a:fld>
            <a:endParaRPr lang="de-AT" smtClean="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Kofax VRS Elite Pricing: New Licenses</a:t>
            </a:r>
          </a:p>
        </p:txBody>
      </p:sp>
      <p:sp>
        <p:nvSpPr>
          <p:cNvPr id="29699"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Add licenses to a Kofax VRS License Server by including the VP#L005-0000 on the order</a:t>
            </a:r>
          </a:p>
          <a:p>
            <a:pPr eaLnBrk="1" hangingPunct="1"/>
            <a:r>
              <a:rPr lang="en-US" smtClean="0"/>
              <a:t>Kofax VRS Elite parts on an order with a Kofax VRS Elite License Server will be added to that Kofax VRS Elite </a:t>
            </a:r>
            <a:br>
              <a:rPr lang="en-US" smtClean="0"/>
            </a:br>
            <a:r>
              <a:rPr lang="en-US" smtClean="0"/>
              <a:t>License Server system</a:t>
            </a:r>
          </a:p>
        </p:txBody>
      </p:sp>
      <p:graphicFrame>
        <p:nvGraphicFramePr>
          <p:cNvPr id="7" name="Table 6"/>
          <p:cNvGraphicFramePr>
            <a:graphicFrameLocks noGrp="1"/>
          </p:cNvGraphicFramePr>
          <p:nvPr/>
        </p:nvGraphicFramePr>
        <p:xfrm>
          <a:off x="990600" y="914400"/>
          <a:ext cx="7162800" cy="2133602"/>
        </p:xfrm>
        <a:graphic>
          <a:graphicData uri="http://schemas.openxmlformats.org/drawingml/2006/table">
            <a:tbl>
              <a:tblPr firstRow="1" bandRow="1">
                <a:tableStyleId>{5C22544A-7EE6-4342-B048-85BDC9FD1C3A}</a:tableStyleId>
              </a:tblPr>
              <a:tblGrid>
                <a:gridCol w="2165460"/>
                <a:gridCol w="3534191"/>
                <a:gridCol w="1463149"/>
              </a:tblGrid>
              <a:tr h="570046">
                <a:tc>
                  <a:txBody>
                    <a:bodyPr/>
                    <a:lstStyle/>
                    <a:p>
                      <a:pPr algn="l" fontAlgn="b"/>
                      <a:r>
                        <a:rPr lang="en-US" sz="1800" b="1" i="0" u="none" strike="noStrike" dirty="0" smtClean="0">
                          <a:solidFill>
                            <a:schemeClr val="bg1"/>
                          </a:solidFill>
                          <a:latin typeface="+mn-lt"/>
                        </a:rPr>
                        <a:t>Part Number</a:t>
                      </a:r>
                      <a:endParaRPr lang="en-US" sz="1800" b="1" i="0" u="none" strike="noStrike" dirty="0">
                        <a:solidFill>
                          <a:schemeClr val="bg1"/>
                        </a:solidFill>
                        <a:latin typeface="+mn-lt"/>
                      </a:endParaRPr>
                    </a:p>
                  </a:txBody>
                  <a:tcPr marL="45720" marR="45720" anchor="ctr"/>
                </a:tc>
                <a:tc>
                  <a:txBody>
                    <a:bodyPr/>
                    <a:lstStyle/>
                    <a:p>
                      <a:pPr algn="l" fontAlgn="b"/>
                      <a:r>
                        <a:rPr lang="en-US" sz="1800" b="1" i="0" u="none" strike="noStrike" dirty="0" smtClean="0">
                          <a:solidFill>
                            <a:schemeClr val="bg1"/>
                          </a:solidFill>
                          <a:latin typeface="+mn-lt"/>
                        </a:rPr>
                        <a:t>Description</a:t>
                      </a:r>
                      <a:endParaRPr lang="en-US" sz="1800" b="1" i="0" u="none" strike="noStrike" dirty="0">
                        <a:solidFill>
                          <a:schemeClr val="bg1"/>
                        </a:solidFill>
                        <a:latin typeface="+mn-lt"/>
                      </a:endParaRPr>
                    </a:p>
                  </a:txBody>
                  <a:tcPr marL="45720" marR="45720" anchor="ctr"/>
                </a:tc>
                <a:tc>
                  <a:txBody>
                    <a:bodyPr/>
                    <a:lstStyle/>
                    <a:p>
                      <a:pPr algn="r" fontAlgn="b"/>
                      <a:r>
                        <a:rPr lang="en-US" sz="1800" b="1" i="0" u="none" strike="noStrike" dirty="0" smtClean="0">
                          <a:solidFill>
                            <a:schemeClr val="bg1"/>
                          </a:solidFill>
                          <a:latin typeface="+mn-lt"/>
                        </a:rPr>
                        <a:t>List</a:t>
                      </a:r>
                      <a:r>
                        <a:rPr lang="en-US" sz="1800" b="1" i="0" u="none" strike="noStrike" baseline="0" dirty="0" smtClean="0">
                          <a:solidFill>
                            <a:schemeClr val="bg1"/>
                          </a:solidFill>
                          <a:latin typeface="+mn-lt"/>
                        </a:rPr>
                        <a:t> </a:t>
                      </a:r>
                      <a:r>
                        <a:rPr lang="en-US" sz="1800" b="1" i="0" u="none" strike="noStrike" dirty="0" smtClean="0">
                          <a:solidFill>
                            <a:schemeClr val="bg1"/>
                          </a:solidFill>
                          <a:latin typeface="+mn-lt"/>
                        </a:rPr>
                        <a:t>Price</a:t>
                      </a:r>
                      <a:br>
                        <a:rPr lang="en-US" sz="1800" b="1" i="0" u="none" strike="noStrike" dirty="0" smtClean="0">
                          <a:solidFill>
                            <a:schemeClr val="bg1"/>
                          </a:solidFill>
                          <a:latin typeface="+mn-lt"/>
                        </a:rPr>
                      </a:br>
                      <a:r>
                        <a:rPr lang="en-US" sz="1100" b="1" i="0" u="none" strike="noStrike" dirty="0" smtClean="0">
                          <a:solidFill>
                            <a:schemeClr val="bg1"/>
                          </a:solidFill>
                          <a:latin typeface="+mn-lt"/>
                        </a:rPr>
                        <a:t>(per unit)</a:t>
                      </a:r>
                      <a:endParaRPr lang="en-US" sz="1800" b="1" i="0" u="none" strike="noStrike" dirty="0">
                        <a:solidFill>
                          <a:schemeClr val="bg1"/>
                        </a:solidFill>
                        <a:latin typeface="+mn-lt"/>
                      </a:endParaRPr>
                    </a:p>
                  </a:txBody>
                  <a:tcPr marL="45720" marR="45720" anchor="ctr"/>
                </a:tc>
              </a:tr>
              <a:tr h="390889">
                <a:tc>
                  <a:txBody>
                    <a:bodyPr/>
                    <a:lstStyle/>
                    <a:p>
                      <a:pPr algn="l" fontAlgn="b"/>
                      <a:r>
                        <a:rPr lang="en-US" sz="1800" b="0" i="0" u="none" strike="noStrike" dirty="0" smtClean="0">
                          <a:solidFill>
                            <a:srgbClr val="000000"/>
                          </a:solidFill>
                          <a:latin typeface="+mn-lt"/>
                        </a:rPr>
                        <a:t>VP-D005-0001</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Desktop</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a:solidFill>
                            <a:srgbClr val="000000"/>
                          </a:solidFill>
                          <a:latin typeface="+mn-lt"/>
                        </a:rPr>
                        <a:t>$650 </a:t>
                      </a:r>
                    </a:p>
                  </a:txBody>
                  <a:tcPr marL="45720" marR="45720" anchor="ctr"/>
                </a:tc>
              </a:tr>
              <a:tr h="390889">
                <a:tc>
                  <a:txBody>
                    <a:bodyPr/>
                    <a:lstStyle/>
                    <a:p>
                      <a:pPr algn="l" fontAlgn="b"/>
                      <a:r>
                        <a:rPr lang="en-US" sz="1800" b="0" i="0" u="none" strike="noStrike" dirty="0" smtClean="0">
                          <a:solidFill>
                            <a:srgbClr val="000000"/>
                          </a:solidFill>
                          <a:latin typeface="+mn-lt"/>
                        </a:rPr>
                        <a:t>VP-W005-0001</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Workgroup</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a:solidFill>
                            <a:srgbClr val="000000"/>
                          </a:solidFill>
                          <a:latin typeface="+mn-lt"/>
                        </a:rPr>
                        <a:t>$1,450 </a:t>
                      </a:r>
                    </a:p>
                  </a:txBody>
                  <a:tcPr marL="45720" marR="45720" anchor="ctr"/>
                </a:tc>
              </a:tr>
              <a:tr h="390889">
                <a:tc>
                  <a:txBody>
                    <a:bodyPr/>
                    <a:lstStyle/>
                    <a:p>
                      <a:pPr algn="l" fontAlgn="b"/>
                      <a:r>
                        <a:rPr lang="en-US" sz="1800" b="0" i="0" u="none" strike="noStrike" dirty="0" smtClean="0">
                          <a:solidFill>
                            <a:srgbClr val="000000"/>
                          </a:solidFill>
                          <a:latin typeface="+mn-lt"/>
                        </a:rPr>
                        <a:t>VP-P005-0001</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Production</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a:solidFill>
                            <a:srgbClr val="000000"/>
                          </a:solidFill>
                          <a:latin typeface="+mn-lt"/>
                        </a:rPr>
                        <a:t>$2,450 </a:t>
                      </a:r>
                    </a:p>
                  </a:txBody>
                  <a:tcPr marL="45720" marR="45720" anchor="ctr"/>
                </a:tc>
              </a:tr>
              <a:tr h="390889">
                <a:tc>
                  <a:txBody>
                    <a:bodyPr/>
                    <a:lstStyle/>
                    <a:p>
                      <a:pPr algn="l" fontAlgn="b"/>
                      <a:r>
                        <a:rPr lang="en-US" sz="1800" b="0" i="0" u="none" strike="noStrike" dirty="0" smtClean="0">
                          <a:solidFill>
                            <a:srgbClr val="000000"/>
                          </a:solidFill>
                          <a:latin typeface="+mn-lt"/>
                        </a:rPr>
                        <a:t>VP#L005-0000</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License Server</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smtClean="0">
                          <a:solidFill>
                            <a:srgbClr val="000000"/>
                          </a:solidFill>
                          <a:latin typeface="+mn-lt"/>
                        </a:rPr>
                        <a:t>$6,000</a:t>
                      </a:r>
                      <a:endParaRPr lang="en-US" sz="1800" b="0" i="0" u="none" strike="noStrike" dirty="0">
                        <a:solidFill>
                          <a:srgbClr val="000000"/>
                        </a:solidFill>
                        <a:latin typeface="+mn-lt"/>
                      </a:endParaRPr>
                    </a:p>
                  </a:txBody>
                  <a:tcPr marL="45720" marR="45720" anchor="ctr"/>
                </a:tc>
              </a:tr>
            </a:tbl>
          </a:graphicData>
        </a:graphic>
      </p:graphicFrame>
      <p:sp>
        <p:nvSpPr>
          <p:cNvPr id="29726" name="Footer Placeholder 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29727" name="Slide Number Placeholder 7"/>
          <p:cNvSpPr>
            <a:spLocks noGrp="1"/>
          </p:cNvSpPr>
          <p:nvPr>
            <p:ph type="sldNum" sz="quarter" idx="10"/>
          </p:nvPr>
        </p:nvSpPr>
        <p:spPr>
          <a:noFill/>
        </p:spPr>
        <p:txBody>
          <a:bodyPr/>
          <a:lstStyle/>
          <a:p>
            <a:r>
              <a:rPr lang="de-AT" smtClean="0">
                <a:latin typeface="Arial" charset="0"/>
              </a:rPr>
              <a:t>Slide </a:t>
            </a:r>
            <a:fld id="{584B5AC8-9667-4576-BA44-F3849EEBDFDA}" type="slidenum">
              <a:rPr lang="de-AT" smtClean="0">
                <a:latin typeface="Arial" charset="0"/>
              </a:rPr>
              <a:pPr/>
              <a:t>26</a:t>
            </a:fld>
            <a:endParaRPr lang="de-AT"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Kofax VRS Elite Pricing: Upgrades</a:t>
            </a:r>
          </a:p>
        </p:txBody>
      </p:sp>
      <p:sp>
        <p:nvSpPr>
          <p:cNvPr id="32771"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Upgrade VRS 3.x or 4.x license to Kofax VRS Elite</a:t>
            </a:r>
          </a:p>
          <a:p>
            <a:pPr eaLnBrk="1" hangingPunct="1"/>
            <a:r>
              <a:rPr lang="en-US" smtClean="0"/>
              <a:t>Add upgrade licenses to a Kofax VRS License Elite Server by including the VP#L005-0000 on the order</a:t>
            </a:r>
          </a:p>
          <a:p>
            <a:pPr eaLnBrk="1" hangingPunct="1"/>
            <a:r>
              <a:rPr lang="en-US" smtClean="0"/>
              <a:t>Kofax VRS Elite upgrade parts on an order with a Kofax VRS Elite License Server part will be added to that Kofax VRS Elite License Server system</a:t>
            </a:r>
          </a:p>
        </p:txBody>
      </p:sp>
      <p:graphicFrame>
        <p:nvGraphicFramePr>
          <p:cNvPr id="7" name="Table 6"/>
          <p:cNvGraphicFramePr>
            <a:graphicFrameLocks noGrp="1"/>
          </p:cNvGraphicFramePr>
          <p:nvPr/>
        </p:nvGraphicFramePr>
        <p:xfrm>
          <a:off x="685800" y="914400"/>
          <a:ext cx="7713531" cy="2133600"/>
        </p:xfrm>
        <a:graphic>
          <a:graphicData uri="http://schemas.openxmlformats.org/drawingml/2006/table">
            <a:tbl>
              <a:tblPr firstRow="1" bandRow="1">
                <a:tableStyleId>{5C22544A-7EE6-4342-B048-85BDC9FD1C3A}</a:tableStyleId>
              </a:tblPr>
              <a:tblGrid>
                <a:gridCol w="2079523"/>
                <a:gridCol w="3897313"/>
                <a:gridCol w="1736695"/>
              </a:tblGrid>
              <a:tr h="553156">
                <a:tc>
                  <a:txBody>
                    <a:bodyPr/>
                    <a:lstStyle/>
                    <a:p>
                      <a:pPr algn="l" fontAlgn="b"/>
                      <a:r>
                        <a:rPr lang="en-US" sz="1800" b="1" i="0" u="none" strike="noStrike" dirty="0" smtClean="0">
                          <a:solidFill>
                            <a:schemeClr val="bg1"/>
                          </a:solidFill>
                          <a:latin typeface="+mn-lt"/>
                        </a:rPr>
                        <a:t>Part Number</a:t>
                      </a:r>
                      <a:endParaRPr lang="en-US" sz="1800" b="1" i="0" u="none" strike="noStrike" dirty="0">
                        <a:solidFill>
                          <a:schemeClr val="bg1"/>
                        </a:solidFill>
                        <a:latin typeface="+mn-lt"/>
                      </a:endParaRPr>
                    </a:p>
                  </a:txBody>
                  <a:tcPr marL="45720" marR="45720" anchor="ctr"/>
                </a:tc>
                <a:tc>
                  <a:txBody>
                    <a:bodyPr/>
                    <a:lstStyle/>
                    <a:p>
                      <a:pPr algn="l" fontAlgn="b"/>
                      <a:r>
                        <a:rPr lang="en-US" sz="1800" b="1" i="0" u="none" strike="noStrike" dirty="0" smtClean="0">
                          <a:solidFill>
                            <a:schemeClr val="bg1"/>
                          </a:solidFill>
                          <a:latin typeface="+mn-lt"/>
                        </a:rPr>
                        <a:t>Description</a:t>
                      </a:r>
                      <a:endParaRPr lang="en-US" sz="1800" b="1" i="0" u="none" strike="noStrike" dirty="0">
                        <a:solidFill>
                          <a:schemeClr val="bg1"/>
                        </a:solidFill>
                        <a:latin typeface="+mn-lt"/>
                      </a:endParaRPr>
                    </a:p>
                  </a:txBody>
                  <a:tcPr marL="45720" marR="45720" anchor="ctr"/>
                </a:tc>
                <a:tc>
                  <a:txBody>
                    <a:bodyPr/>
                    <a:lstStyle/>
                    <a:p>
                      <a:pPr algn="r" fontAlgn="b"/>
                      <a:r>
                        <a:rPr lang="en-US" sz="1800" b="1" i="0" u="none" strike="noStrike" dirty="0" smtClean="0">
                          <a:solidFill>
                            <a:schemeClr val="bg1"/>
                          </a:solidFill>
                          <a:latin typeface="+mn-lt"/>
                        </a:rPr>
                        <a:t>List</a:t>
                      </a:r>
                      <a:r>
                        <a:rPr lang="en-US" sz="1800" b="1" i="0" u="none" strike="noStrike" baseline="0" dirty="0" smtClean="0">
                          <a:solidFill>
                            <a:schemeClr val="bg1"/>
                          </a:solidFill>
                          <a:latin typeface="+mn-lt"/>
                        </a:rPr>
                        <a:t> </a:t>
                      </a:r>
                      <a:r>
                        <a:rPr lang="en-US" sz="1800" b="1" i="0" u="none" strike="noStrike" dirty="0" smtClean="0">
                          <a:solidFill>
                            <a:schemeClr val="bg1"/>
                          </a:solidFill>
                          <a:latin typeface="+mn-lt"/>
                        </a:rPr>
                        <a:t>Price</a:t>
                      </a:r>
                      <a:br>
                        <a:rPr lang="en-US" sz="1800" b="1" i="0" u="none" strike="noStrike" dirty="0" smtClean="0">
                          <a:solidFill>
                            <a:schemeClr val="bg1"/>
                          </a:solidFill>
                          <a:latin typeface="+mn-lt"/>
                        </a:rPr>
                      </a:br>
                      <a:r>
                        <a:rPr lang="en-US" sz="1100" b="1" i="0" u="none" strike="noStrike" dirty="0" smtClean="0">
                          <a:solidFill>
                            <a:schemeClr val="bg1"/>
                          </a:solidFill>
                          <a:latin typeface="+mn-lt"/>
                        </a:rPr>
                        <a:t>(per unit)</a:t>
                      </a:r>
                      <a:endParaRPr lang="en-US" sz="1800" b="1" i="0" u="none" strike="noStrike" dirty="0">
                        <a:solidFill>
                          <a:schemeClr val="bg1"/>
                        </a:solidFill>
                        <a:latin typeface="+mn-lt"/>
                      </a:endParaRPr>
                    </a:p>
                  </a:txBody>
                  <a:tcPr marL="45720" marR="45720" anchor="ctr"/>
                </a:tc>
              </a:tr>
              <a:tr h="395111">
                <a:tc>
                  <a:txBody>
                    <a:bodyPr/>
                    <a:lstStyle/>
                    <a:p>
                      <a:pPr algn="l" fontAlgn="b"/>
                      <a:r>
                        <a:rPr lang="en-US" sz="1800" b="0" i="0" u="none" strike="noStrike" dirty="0" smtClean="0">
                          <a:solidFill>
                            <a:srgbClr val="000000"/>
                          </a:solidFill>
                          <a:latin typeface="+mn-lt"/>
                        </a:rPr>
                        <a:t>UP-D005-0001</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Desktop Upgrade</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smtClean="0">
                          <a:solidFill>
                            <a:srgbClr val="000000"/>
                          </a:solidFill>
                          <a:latin typeface="+mn-lt"/>
                        </a:rPr>
                        <a:t>$325 </a:t>
                      </a:r>
                      <a:endParaRPr lang="en-US" sz="1800" b="0" i="0" u="none" strike="noStrike" dirty="0">
                        <a:solidFill>
                          <a:srgbClr val="000000"/>
                        </a:solidFill>
                        <a:latin typeface="+mn-lt"/>
                      </a:endParaRPr>
                    </a:p>
                  </a:txBody>
                  <a:tcPr marL="45720" marR="45720" anchor="ctr"/>
                </a:tc>
              </a:tr>
              <a:tr h="395111">
                <a:tc>
                  <a:txBody>
                    <a:bodyPr/>
                    <a:lstStyle/>
                    <a:p>
                      <a:pPr algn="l" fontAlgn="b"/>
                      <a:r>
                        <a:rPr lang="en-US" sz="1800" b="0" i="0" u="none" strike="noStrike" dirty="0" smtClean="0">
                          <a:solidFill>
                            <a:srgbClr val="000000"/>
                          </a:solidFill>
                          <a:latin typeface="+mn-lt"/>
                        </a:rPr>
                        <a:t>UP-W005-0001</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Workgroup Upgrade</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smtClean="0">
                          <a:solidFill>
                            <a:srgbClr val="000000"/>
                          </a:solidFill>
                          <a:latin typeface="+mn-lt"/>
                        </a:rPr>
                        <a:t>$725 </a:t>
                      </a:r>
                      <a:endParaRPr lang="en-US" sz="1800" b="0" i="0" u="none" strike="noStrike" dirty="0">
                        <a:solidFill>
                          <a:srgbClr val="000000"/>
                        </a:solidFill>
                        <a:latin typeface="+mn-lt"/>
                      </a:endParaRPr>
                    </a:p>
                  </a:txBody>
                  <a:tcPr marL="45720" marR="45720" anchor="ctr"/>
                </a:tc>
              </a:tr>
              <a:tr h="395111">
                <a:tc>
                  <a:txBody>
                    <a:bodyPr/>
                    <a:lstStyle/>
                    <a:p>
                      <a:pPr algn="l" fontAlgn="b"/>
                      <a:r>
                        <a:rPr lang="en-US" sz="1800" b="0" i="0" u="none" strike="noStrike" dirty="0" smtClean="0">
                          <a:solidFill>
                            <a:srgbClr val="000000"/>
                          </a:solidFill>
                          <a:latin typeface="+mn-lt"/>
                        </a:rPr>
                        <a:t>UP-P005-0001</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Production Upgrade</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smtClean="0">
                          <a:solidFill>
                            <a:srgbClr val="000000"/>
                          </a:solidFill>
                          <a:latin typeface="+mn-lt"/>
                        </a:rPr>
                        <a:t>$1,225 </a:t>
                      </a:r>
                      <a:endParaRPr lang="en-US" sz="1800" b="0" i="0" u="none" strike="noStrike" dirty="0">
                        <a:solidFill>
                          <a:srgbClr val="000000"/>
                        </a:solidFill>
                        <a:latin typeface="+mn-lt"/>
                      </a:endParaRPr>
                    </a:p>
                  </a:txBody>
                  <a:tcPr marL="45720" marR="45720" anchor="ctr"/>
                </a:tc>
              </a:tr>
              <a:tr h="395111">
                <a:tc>
                  <a:txBody>
                    <a:bodyPr/>
                    <a:lstStyle/>
                    <a:p>
                      <a:pPr algn="l" fontAlgn="b"/>
                      <a:r>
                        <a:rPr lang="en-US" sz="1800" b="0" i="0" u="none" strike="noStrike" dirty="0" smtClean="0">
                          <a:solidFill>
                            <a:srgbClr val="000000"/>
                          </a:solidFill>
                          <a:latin typeface="+mn-lt"/>
                        </a:rPr>
                        <a:t>VP#L005-0000</a:t>
                      </a:r>
                      <a:endParaRPr lang="en-US" sz="1800" b="0" i="0" u="none" strike="noStrike" dirty="0">
                        <a:solidFill>
                          <a:srgbClr val="000000"/>
                        </a:solidFill>
                        <a:latin typeface="+mn-lt"/>
                      </a:endParaRPr>
                    </a:p>
                  </a:txBody>
                  <a:tcPr marL="45720" marR="45720" anchor="ctr"/>
                </a:tc>
                <a:tc>
                  <a:txBody>
                    <a:bodyPr/>
                    <a:lstStyle/>
                    <a:p>
                      <a:pPr algn="l" fontAlgn="b"/>
                      <a:r>
                        <a:rPr lang="en-US" sz="1800" b="0" i="0" u="none" strike="noStrike" dirty="0" smtClean="0">
                          <a:solidFill>
                            <a:srgbClr val="000000"/>
                          </a:solidFill>
                          <a:latin typeface="+mn-lt"/>
                        </a:rPr>
                        <a:t>Kofax VRS Elite License Server</a:t>
                      </a:r>
                      <a:endParaRPr lang="en-US" sz="1800" b="0" i="0" u="none" strike="noStrike" dirty="0">
                        <a:solidFill>
                          <a:srgbClr val="000000"/>
                        </a:solidFill>
                        <a:latin typeface="+mn-lt"/>
                      </a:endParaRPr>
                    </a:p>
                  </a:txBody>
                  <a:tcPr marL="45720" marR="45720" anchor="ctr"/>
                </a:tc>
                <a:tc>
                  <a:txBody>
                    <a:bodyPr/>
                    <a:lstStyle/>
                    <a:p>
                      <a:pPr algn="r" fontAlgn="b"/>
                      <a:r>
                        <a:rPr lang="en-US" sz="1800" b="0" i="0" u="none" strike="noStrike" dirty="0" smtClean="0">
                          <a:solidFill>
                            <a:srgbClr val="000000"/>
                          </a:solidFill>
                          <a:latin typeface="+mn-lt"/>
                        </a:rPr>
                        <a:t>$6,000</a:t>
                      </a:r>
                      <a:endParaRPr lang="en-US" sz="1800" b="0" i="0" u="none" strike="noStrike" dirty="0">
                        <a:solidFill>
                          <a:srgbClr val="000000"/>
                        </a:solidFill>
                        <a:latin typeface="+mn-lt"/>
                      </a:endParaRPr>
                    </a:p>
                  </a:txBody>
                  <a:tcPr marL="45720" marR="45720" anchor="ctr"/>
                </a:tc>
              </a:tr>
            </a:tbl>
          </a:graphicData>
        </a:graphic>
      </p:graphicFrame>
      <p:sp>
        <p:nvSpPr>
          <p:cNvPr id="32798" name="Footer Placeholder 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32799" name="Slide Number Placeholder 7"/>
          <p:cNvSpPr>
            <a:spLocks noGrp="1"/>
          </p:cNvSpPr>
          <p:nvPr>
            <p:ph type="sldNum" sz="quarter" idx="10"/>
          </p:nvPr>
        </p:nvSpPr>
        <p:spPr>
          <a:noFill/>
        </p:spPr>
        <p:txBody>
          <a:bodyPr/>
          <a:lstStyle/>
          <a:p>
            <a:r>
              <a:rPr lang="de-AT" smtClean="0">
                <a:latin typeface="Arial" charset="0"/>
              </a:rPr>
              <a:t>Slide </a:t>
            </a:r>
            <a:fld id="{539BCD15-C638-4271-91EA-FEBB08EF5E1F}" type="slidenum">
              <a:rPr lang="de-AT" smtClean="0">
                <a:latin typeface="Arial" charset="0"/>
              </a:rPr>
              <a:pPr/>
              <a:t>27</a:t>
            </a:fld>
            <a:endParaRPr lang="de-AT"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Kofax Training</a:t>
            </a:r>
          </a:p>
        </p:txBody>
      </p:sp>
      <p:graphicFrame>
        <p:nvGraphicFramePr>
          <p:cNvPr id="6" name="Content Placeholder 5"/>
          <p:cNvGraphicFramePr>
            <a:graphicFrameLocks noGrp="1"/>
          </p:cNvGraphicFramePr>
          <p:nvPr>
            <p:ph idx="1"/>
          </p:nvPr>
        </p:nvGraphicFramePr>
        <p:xfrm>
          <a:off x="381000" y="609600"/>
          <a:ext cx="8458199" cy="5589205"/>
        </p:xfrm>
        <a:graphic>
          <a:graphicData uri="http://schemas.openxmlformats.org/drawingml/2006/table">
            <a:tbl>
              <a:tblPr/>
              <a:tblGrid>
                <a:gridCol w="5897461"/>
                <a:gridCol w="1552794"/>
                <a:gridCol w="1007944"/>
              </a:tblGrid>
              <a:tr h="226773">
                <a:tc>
                  <a:txBody>
                    <a:bodyPr/>
                    <a:lstStyle/>
                    <a:p>
                      <a:pPr algn="ctr" fontAlgn="ctr"/>
                      <a:r>
                        <a:rPr lang="en-US" sz="1600" b="1" i="0" u="none" strike="noStrike" dirty="0">
                          <a:solidFill>
                            <a:srgbClr val="FFFFFF"/>
                          </a:solidFill>
                          <a:latin typeface="+mn-lt"/>
                        </a:rPr>
                        <a:t>Description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4BE"/>
                    </a:solidFill>
                  </a:tcPr>
                </a:tc>
                <a:tc>
                  <a:txBody>
                    <a:bodyPr/>
                    <a:lstStyle/>
                    <a:p>
                      <a:pPr algn="ctr" fontAlgn="ctr"/>
                      <a:r>
                        <a:rPr lang="en-US" sz="1600" b="1" i="0" u="none" strike="noStrike">
                          <a:solidFill>
                            <a:srgbClr val="FFFFFF"/>
                          </a:solidFill>
                          <a:latin typeface="+mn-lt"/>
                        </a:rPr>
                        <a:t>Part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4BE"/>
                    </a:solidFill>
                  </a:tcPr>
                </a:tc>
                <a:tc>
                  <a:txBody>
                    <a:bodyPr/>
                    <a:lstStyle/>
                    <a:p>
                      <a:pPr algn="ctr" fontAlgn="ctr"/>
                      <a:r>
                        <a:rPr lang="en-US" sz="1600" b="1" i="0" u="none" strike="noStrike">
                          <a:solidFill>
                            <a:srgbClr val="FFFFFF"/>
                          </a:solidFill>
                          <a:latin typeface="+mn-lt"/>
                        </a:rPr>
                        <a:t>List  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4BE"/>
                    </a:solidFill>
                  </a:tcPr>
                </a:tc>
              </a:tr>
              <a:tr h="266792">
                <a:tc>
                  <a:txBody>
                    <a:bodyPr/>
                    <a:lstStyle/>
                    <a:p>
                      <a:pPr algn="l" fontAlgn="ctr"/>
                      <a:r>
                        <a:rPr lang="en-US" sz="1600" b="1" i="0" u="none" strike="noStrike" dirty="0">
                          <a:solidFill>
                            <a:srgbClr val="0064BE"/>
                          </a:solidFill>
                          <a:latin typeface="+mn-lt"/>
                        </a:rPr>
                        <a:t>Americas Classroom Training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dirty="0">
                          <a:solidFill>
                            <a:srgbClr val="000000"/>
                          </a:solidFill>
                          <a:latin typeface="+mn-lt"/>
                        </a:rPr>
                        <a:t>Kofax Monitor  6 for VRS Elite Training &amp; Certification Class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mn-lt"/>
                        </a:rPr>
                        <a:t>TR-4500-0001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92">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6792">
                <a:tc>
                  <a:txBody>
                    <a:bodyPr/>
                    <a:lstStyle/>
                    <a:p>
                      <a:pPr algn="l" fontAlgn="ctr"/>
                      <a:r>
                        <a:rPr lang="en-US" sz="1600" b="1" i="0" u="none" strike="noStrike" dirty="0">
                          <a:solidFill>
                            <a:srgbClr val="0064BE"/>
                          </a:solidFill>
                          <a:latin typeface="+mn-lt"/>
                        </a:rPr>
                        <a:t>CBT Training - Electronic Download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dirty="0">
                          <a:solidFill>
                            <a:srgbClr val="000000"/>
                          </a:solidFill>
                          <a:latin typeface="+mn-lt"/>
                        </a:rPr>
                        <a:t>Kofax Monitor 6 for VRS Elite CBT &amp; Certification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mn-lt"/>
                        </a:rPr>
                        <a:t>TR-4500-0260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dirty="0">
                          <a:solidFill>
                            <a:srgbClr val="000000"/>
                          </a:solidFill>
                          <a:latin typeface="+mn-lt"/>
                        </a:rPr>
                        <a:t>VRS Elite </a:t>
                      </a:r>
                      <a:r>
                        <a:rPr lang="en-US" sz="1600" b="0" i="0" u="none" strike="noStrike" dirty="0" smtClean="0">
                          <a:solidFill>
                            <a:srgbClr val="000000"/>
                          </a:solidFill>
                          <a:latin typeface="+mn-lt"/>
                        </a:rPr>
                        <a:t>CBT</a:t>
                      </a:r>
                      <a:endParaRPr lang="en-US" sz="1600" b="0" i="0" u="none" strike="noStrike" dirty="0">
                        <a:solidFill>
                          <a:srgbClr val="000000"/>
                        </a:solidFill>
                        <a:latin typeface="+mn-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mn-lt"/>
                        </a:rPr>
                        <a:t>TR-1500-0250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92">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6792">
                <a:tc>
                  <a:txBody>
                    <a:bodyPr/>
                    <a:lstStyle/>
                    <a:p>
                      <a:pPr algn="l" fontAlgn="ctr"/>
                      <a:r>
                        <a:rPr lang="en-US" sz="1600" b="1" i="0" u="none" strike="noStrike" dirty="0">
                          <a:solidFill>
                            <a:srgbClr val="0064BE"/>
                          </a:solidFill>
                          <a:latin typeface="+mn-lt"/>
                        </a:rPr>
                        <a:t>CBT Training - Physical Shipment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dirty="0">
                          <a:solidFill>
                            <a:srgbClr val="000000"/>
                          </a:solidFill>
                          <a:latin typeface="+mn-lt"/>
                        </a:rPr>
                        <a:t>Kofax Monitor 6 for VRS Elite CBT &amp; Certification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mn-lt"/>
                        </a:rPr>
                        <a:t>TR-4500-1260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92">
                <a:tc>
                  <a:txBody>
                    <a:bodyPr/>
                    <a:lstStyle/>
                    <a:p>
                      <a:pPr algn="l" fontAlgn="b"/>
                      <a:r>
                        <a:rPr lang="en-US" sz="1600" b="0" i="0" u="none" strike="noStrike" dirty="0">
                          <a:solidFill>
                            <a:srgbClr val="000000"/>
                          </a:solidFill>
                          <a:latin typeface="+mn-lt"/>
                        </a:rPr>
                        <a:t>VRS Elite </a:t>
                      </a:r>
                      <a:r>
                        <a:rPr lang="en-US" sz="1600" b="0" i="0" u="none" strike="noStrike" dirty="0" smtClean="0">
                          <a:solidFill>
                            <a:srgbClr val="000000"/>
                          </a:solidFill>
                          <a:latin typeface="+mn-lt"/>
                        </a:rPr>
                        <a:t>CBT</a:t>
                      </a:r>
                      <a:endParaRPr lang="en-US" sz="16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mn-lt"/>
                        </a:rPr>
                        <a:t>TR-1500-1250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92">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6792">
                <a:tc>
                  <a:txBody>
                    <a:bodyPr/>
                    <a:lstStyle/>
                    <a:p>
                      <a:pPr algn="l" fontAlgn="ctr"/>
                      <a:r>
                        <a:rPr lang="en-US" sz="1600" b="1" i="0" u="none" strike="noStrike" dirty="0">
                          <a:solidFill>
                            <a:srgbClr val="0064BE"/>
                          </a:solidFill>
                          <a:latin typeface="+mn-lt"/>
                        </a:rPr>
                        <a:t>Live Online Training Courses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dirty="0">
                          <a:solidFill>
                            <a:srgbClr val="000000"/>
                          </a:solidFill>
                          <a:latin typeface="+mn-lt"/>
                        </a:rPr>
                        <a:t>Kofax Monitor 6 for VRS Elite Training &amp; Certification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latin typeface="+mn-lt"/>
                        </a:rPr>
                        <a:t>TR-4500-0002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92">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6792">
                <a:tc>
                  <a:txBody>
                    <a:bodyPr/>
                    <a:lstStyle/>
                    <a:p>
                      <a:pPr algn="l" fontAlgn="ctr"/>
                      <a:r>
                        <a:rPr lang="en-US" sz="1600" b="1" i="0" u="none" strike="noStrike" dirty="0">
                          <a:solidFill>
                            <a:srgbClr val="0064BE"/>
                          </a:solidFill>
                          <a:latin typeface="+mn-lt"/>
                        </a:rPr>
                        <a:t>On-Demand Training Courses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dirty="0">
                          <a:solidFill>
                            <a:srgbClr val="000000"/>
                          </a:solidFill>
                          <a:latin typeface="+mn-lt"/>
                        </a:rPr>
                        <a:t>Kofax Monitor 6 for VRS Elite On-demand Training &amp; Certification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latin typeface="+mn-lt"/>
                        </a:rPr>
                        <a:t>TR-4500-1560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92">
                <a:tc>
                  <a:txBody>
                    <a:bodyPr/>
                    <a:lstStyle/>
                    <a:p>
                      <a:pPr algn="l" fontAlgn="b"/>
                      <a:r>
                        <a:rPr lang="en-US" sz="1600" b="0" i="0" u="none" strike="noStrike" dirty="0">
                          <a:solidFill>
                            <a:srgbClr val="000000"/>
                          </a:solidFill>
                          <a:latin typeface="+mn-lt"/>
                        </a:rPr>
                        <a:t>VRS Elite On-demand </a:t>
                      </a:r>
                      <a:r>
                        <a:rPr lang="en-US" sz="1600" b="0" i="0" u="none" strike="noStrike" dirty="0" smtClean="0">
                          <a:solidFill>
                            <a:srgbClr val="000000"/>
                          </a:solidFill>
                          <a:latin typeface="+mn-lt"/>
                        </a:rPr>
                        <a:t>Training</a:t>
                      </a:r>
                      <a:endParaRPr lang="en-US" sz="1600" b="0" i="0" u="none" strike="noStrike" dirty="0">
                        <a:solidFill>
                          <a:srgbClr val="000000"/>
                        </a:solidFill>
                        <a:latin typeface="+mn-lt"/>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latin typeface="+mn-lt"/>
                        </a:rPr>
                        <a:t>TR-1500-1550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92">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66792">
                <a:tc>
                  <a:txBody>
                    <a:bodyPr/>
                    <a:lstStyle/>
                    <a:p>
                      <a:pPr algn="l" fontAlgn="ctr"/>
                      <a:r>
                        <a:rPr lang="en-US" sz="1600" b="1" i="0" u="none" strike="noStrike">
                          <a:solidFill>
                            <a:srgbClr val="0064BE"/>
                          </a:solidFill>
                          <a:latin typeface="+mn-lt"/>
                        </a:rPr>
                        <a:t>Certification Exams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6792">
                <a:tc>
                  <a:txBody>
                    <a:bodyPr/>
                    <a:lstStyle/>
                    <a:p>
                      <a:pPr algn="l" fontAlgn="b"/>
                      <a:r>
                        <a:rPr lang="en-US" sz="1600" b="0" i="0" u="none" strike="noStrike">
                          <a:solidFill>
                            <a:srgbClr val="000000"/>
                          </a:solidFill>
                          <a:latin typeface="+mn-lt"/>
                        </a:rPr>
                        <a:t>Kofax Monitor 6 for VRS Elite Certification Exam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latin typeface="+mn-lt"/>
                        </a:rPr>
                        <a:t>TR-4500-0360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latin typeface="+mn-lt"/>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5951" name="Slide Number Placeholder 3"/>
          <p:cNvSpPr>
            <a:spLocks noGrp="1"/>
          </p:cNvSpPr>
          <p:nvPr>
            <p:ph type="sldNum" sz="quarter" idx="10"/>
          </p:nvPr>
        </p:nvSpPr>
        <p:spPr>
          <a:noFill/>
        </p:spPr>
        <p:txBody>
          <a:bodyPr/>
          <a:lstStyle/>
          <a:p>
            <a:r>
              <a:rPr lang="de-AT" smtClean="0">
                <a:latin typeface="Arial" charset="0"/>
              </a:rPr>
              <a:t>Slide </a:t>
            </a:r>
            <a:fld id="{AF7EAC85-696B-4A74-886C-AFBFB60B2330}" type="slidenum">
              <a:rPr lang="de-AT" smtClean="0">
                <a:latin typeface="Arial" charset="0"/>
              </a:rPr>
              <a:pPr/>
              <a:t>28</a:t>
            </a:fld>
            <a:endParaRPr lang="de-AT" smtClean="0">
              <a:latin typeface="Arial" charset="0"/>
            </a:endParaRPr>
          </a:p>
        </p:txBody>
      </p:sp>
      <p:sp>
        <p:nvSpPr>
          <p:cNvPr id="35952"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Contact Kofax</a:t>
            </a:r>
          </a:p>
          <a:p>
            <a:r>
              <a:rPr lang="en-US" dirty="0" smtClean="0"/>
              <a:t>http://www.kofax.com</a:t>
            </a:r>
            <a:endParaRPr lang="en-US" dirty="0"/>
          </a:p>
        </p:txBody>
      </p:sp>
      <p:sp>
        <p:nvSpPr>
          <p:cNvPr id="4" name="Slide Number Placeholder 3"/>
          <p:cNvSpPr>
            <a:spLocks noGrp="1"/>
          </p:cNvSpPr>
          <p:nvPr>
            <p:ph type="sldNum" sz="quarter" idx="10"/>
          </p:nvPr>
        </p:nvSpPr>
        <p:spPr/>
        <p:txBody>
          <a:bodyPr/>
          <a:lstStyle/>
          <a:p>
            <a:pPr>
              <a:defRPr/>
            </a:pPr>
            <a:r>
              <a:rPr lang="de-AT" smtClean="0"/>
              <a:t>Slide </a:t>
            </a:r>
            <a:fld id="{A95F372A-1206-4438-9013-2742398D9711}" type="slidenum">
              <a:rPr lang="de-AT" smtClean="0"/>
              <a:pPr>
                <a:defRPr/>
              </a:pPr>
              <a:t>29</a:t>
            </a:fld>
            <a:endParaRPr lang="de-A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Value Proposition</a:t>
            </a:r>
          </a:p>
        </p:txBody>
      </p:sp>
      <p:sp>
        <p:nvSpPr>
          <p:cNvPr id="6147" name="Content Placeholder 2"/>
          <p:cNvSpPr>
            <a:spLocks noGrp="1"/>
          </p:cNvSpPr>
          <p:nvPr>
            <p:ph idx="1"/>
          </p:nvPr>
        </p:nvSpPr>
        <p:spPr/>
        <p:txBody>
          <a:bodyPr/>
          <a:lstStyle/>
          <a:p>
            <a:pPr eaLnBrk="1" hangingPunct="1"/>
            <a:r>
              <a:rPr lang="en-US" smtClean="0"/>
              <a:t>Blind scanning: Kofax VRS Elite makes scanning smarter</a:t>
            </a:r>
          </a:p>
          <a:p>
            <a:pPr eaLnBrk="1" hangingPunct="1"/>
            <a:endParaRPr lang="en-US" smtClean="0"/>
          </a:p>
          <a:p>
            <a:pPr eaLnBrk="1" hangingPunct="1"/>
            <a:r>
              <a:rPr lang="en-US" smtClean="0"/>
              <a:t>Reduced document preparation: Just scan it…</a:t>
            </a:r>
          </a:p>
          <a:p>
            <a:pPr eaLnBrk="1" hangingPunct="1"/>
            <a:endParaRPr lang="en-US" smtClean="0"/>
          </a:p>
          <a:p>
            <a:pPr eaLnBrk="1" hangingPunct="1"/>
            <a:r>
              <a:rPr lang="en-US" smtClean="0"/>
              <a:t>Administrative control over entire scanner fleet</a:t>
            </a:r>
          </a:p>
          <a:p>
            <a:pPr eaLnBrk="1" hangingPunct="1"/>
            <a:endParaRPr lang="en-US" smtClean="0"/>
          </a:p>
          <a:p>
            <a:pPr eaLnBrk="1" hangingPunct="1"/>
            <a:r>
              <a:rPr lang="en-US" smtClean="0"/>
              <a:t>Perfect images the first time, every time</a:t>
            </a:r>
          </a:p>
          <a:p>
            <a:pPr eaLnBrk="1" hangingPunct="1"/>
            <a:endParaRPr lang="en-US" smtClean="0"/>
          </a:p>
        </p:txBody>
      </p:sp>
      <p:sp>
        <p:nvSpPr>
          <p:cNvPr id="6148" name="Footer Placeholder 6"/>
          <p:cNvSpPr>
            <a:spLocks noGrp="1"/>
          </p:cNvSpPr>
          <p:nvPr>
            <p:ph type="ftr" sz="quarter" idx="11"/>
          </p:nvPr>
        </p:nvSpPr>
        <p:spPr>
          <a:noFill/>
        </p:spPr>
        <p:txBody>
          <a:bodyPr/>
          <a:lstStyle/>
          <a:p>
            <a:r>
              <a:rPr lang="en-US" smtClean="0">
                <a:latin typeface="Arial" charset="0"/>
              </a:rPr>
              <a:t>    Kofax VRS Elite: What is New?</a:t>
            </a:r>
            <a:endParaRPr lang="de-AT" smtClean="0">
              <a:latin typeface="Arial" charset="0"/>
            </a:endParaRPr>
          </a:p>
        </p:txBody>
      </p:sp>
      <p:pic>
        <p:nvPicPr>
          <p:cNvPr id="6149" name="Picture 2" descr="C:\Users\swilcox\Desktop\Projects\Project - VRS logo\VRSLOGO2010_wemblem.png"/>
          <p:cNvPicPr>
            <a:picLocks noChangeAspect="1" noChangeArrowheads="1"/>
          </p:cNvPicPr>
          <p:nvPr/>
        </p:nvPicPr>
        <p:blipFill>
          <a:blip r:embed="rId3" cstate="print"/>
          <a:srcRect/>
          <a:stretch>
            <a:fillRect/>
          </a:stretch>
        </p:blipFill>
        <p:spPr bwMode="auto">
          <a:xfrm>
            <a:off x="6553200" y="4013200"/>
            <a:ext cx="1892300" cy="2006600"/>
          </a:xfrm>
          <a:prstGeom prst="rect">
            <a:avLst/>
          </a:prstGeom>
          <a:noFill/>
          <a:ln w="9525">
            <a:noFill/>
            <a:miter lim="800000"/>
            <a:headEnd/>
            <a:tailEnd/>
          </a:ln>
        </p:spPr>
      </p:pic>
      <p:sp>
        <p:nvSpPr>
          <p:cNvPr id="6150" name="Slide Number Placeholder 7"/>
          <p:cNvSpPr>
            <a:spLocks noGrp="1"/>
          </p:cNvSpPr>
          <p:nvPr>
            <p:ph type="sldNum" sz="quarter" idx="10"/>
          </p:nvPr>
        </p:nvSpPr>
        <p:spPr>
          <a:noFill/>
        </p:spPr>
        <p:txBody>
          <a:bodyPr/>
          <a:lstStyle/>
          <a:p>
            <a:r>
              <a:rPr lang="de-AT" smtClean="0">
                <a:latin typeface="Arial" charset="0"/>
              </a:rPr>
              <a:t>Slide </a:t>
            </a:r>
            <a:fld id="{3E74AEE3-DCA1-46E9-8D08-708777281FE4}" type="slidenum">
              <a:rPr lang="de-AT" smtClean="0">
                <a:latin typeface="Arial" charset="0"/>
              </a:rPr>
              <a:pPr/>
              <a:t>3</a:t>
            </a:fld>
            <a:endParaRPr lang="de-AT"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US" smtClean="0"/>
              <a:t>New Features and Capabilities</a:t>
            </a:r>
          </a:p>
        </p:txBody>
      </p:sp>
      <p:sp>
        <p:nvSpPr>
          <p:cNvPr id="7171" name="Subtitle 2"/>
          <p:cNvSpPr>
            <a:spLocks noGrp="1"/>
          </p:cNvSpPr>
          <p:nvPr>
            <p:ph type="subTitle" idx="1"/>
          </p:nvPr>
        </p:nvSpPr>
        <p:spPr/>
        <p:txBody>
          <a:bodyPr/>
          <a:lstStyle/>
          <a:p>
            <a:pPr eaLnBrk="1" hangingPunct="1"/>
            <a:endParaRPr lang="en-US" smtClean="0"/>
          </a:p>
        </p:txBody>
      </p:sp>
      <p:sp>
        <p:nvSpPr>
          <p:cNvPr id="7172" name="Footer Placeholder 4"/>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7173" name="Slide Number Placeholder 5"/>
          <p:cNvSpPr>
            <a:spLocks noGrp="1"/>
          </p:cNvSpPr>
          <p:nvPr>
            <p:ph type="sldNum" sz="quarter" idx="10"/>
          </p:nvPr>
        </p:nvSpPr>
        <p:spPr>
          <a:noFill/>
        </p:spPr>
        <p:txBody>
          <a:bodyPr/>
          <a:lstStyle/>
          <a:p>
            <a:r>
              <a:rPr lang="de-AT" smtClean="0">
                <a:latin typeface="Arial" charset="0"/>
              </a:rPr>
              <a:t>Slide </a:t>
            </a:r>
            <a:fld id="{7F3AC4B5-9173-4CAE-8BFF-6FC08B99FF9E}" type="slidenum">
              <a:rPr lang="de-AT" smtClean="0">
                <a:latin typeface="Arial" charset="0"/>
              </a:rPr>
              <a:pPr/>
              <a:t>4</a:t>
            </a:fld>
            <a:endParaRPr lang="de-AT"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5"/>
          <p:cNvGrpSpPr>
            <a:grpSpLocks/>
          </p:cNvGrpSpPr>
          <p:nvPr/>
        </p:nvGrpSpPr>
        <p:grpSpPr bwMode="auto">
          <a:xfrm>
            <a:off x="7164388" y="1447800"/>
            <a:ext cx="1065212" cy="685800"/>
            <a:chOff x="701355" y="3504895"/>
            <a:chExt cx="1065275" cy="685800"/>
          </a:xfrm>
        </p:grpSpPr>
        <p:pic>
          <p:nvPicPr>
            <p:cNvPr id="8225"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8226"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8195" name="Group 18"/>
          <p:cNvGrpSpPr>
            <a:grpSpLocks/>
          </p:cNvGrpSpPr>
          <p:nvPr/>
        </p:nvGrpSpPr>
        <p:grpSpPr bwMode="auto">
          <a:xfrm>
            <a:off x="7164388" y="2355850"/>
            <a:ext cx="1065212" cy="685800"/>
            <a:chOff x="701355" y="3504895"/>
            <a:chExt cx="1065275" cy="685800"/>
          </a:xfrm>
        </p:grpSpPr>
        <p:pic>
          <p:nvPicPr>
            <p:cNvPr id="8223"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8224"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8196" name="Group 21"/>
          <p:cNvGrpSpPr>
            <a:grpSpLocks/>
          </p:cNvGrpSpPr>
          <p:nvPr/>
        </p:nvGrpSpPr>
        <p:grpSpPr bwMode="auto">
          <a:xfrm>
            <a:off x="7164388" y="3265488"/>
            <a:ext cx="1065212" cy="685800"/>
            <a:chOff x="701355" y="3504895"/>
            <a:chExt cx="1065275" cy="685800"/>
          </a:xfrm>
        </p:grpSpPr>
        <p:pic>
          <p:nvPicPr>
            <p:cNvPr id="8221"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8222"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8197" name="Group 27"/>
          <p:cNvGrpSpPr>
            <a:grpSpLocks/>
          </p:cNvGrpSpPr>
          <p:nvPr/>
        </p:nvGrpSpPr>
        <p:grpSpPr bwMode="auto">
          <a:xfrm>
            <a:off x="914400" y="1447800"/>
            <a:ext cx="1138238" cy="685800"/>
            <a:chOff x="473670" y="3504895"/>
            <a:chExt cx="1138425" cy="685800"/>
          </a:xfrm>
        </p:grpSpPr>
        <p:pic>
          <p:nvPicPr>
            <p:cNvPr id="8219"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8220"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8198" name="Group 28"/>
          <p:cNvGrpSpPr>
            <a:grpSpLocks/>
          </p:cNvGrpSpPr>
          <p:nvPr/>
        </p:nvGrpSpPr>
        <p:grpSpPr bwMode="auto">
          <a:xfrm>
            <a:off x="914400" y="2355850"/>
            <a:ext cx="1138238" cy="685800"/>
            <a:chOff x="473670" y="3504895"/>
            <a:chExt cx="1138425" cy="685800"/>
          </a:xfrm>
        </p:grpSpPr>
        <p:pic>
          <p:nvPicPr>
            <p:cNvPr id="8217"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8218"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8199" name="Group 31"/>
          <p:cNvGrpSpPr>
            <a:grpSpLocks/>
          </p:cNvGrpSpPr>
          <p:nvPr/>
        </p:nvGrpSpPr>
        <p:grpSpPr bwMode="auto">
          <a:xfrm>
            <a:off x="914400" y="3265488"/>
            <a:ext cx="1138238" cy="685800"/>
            <a:chOff x="473670" y="3504895"/>
            <a:chExt cx="1138425" cy="685800"/>
          </a:xfrm>
        </p:grpSpPr>
        <p:pic>
          <p:nvPicPr>
            <p:cNvPr id="8215"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8216"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pic>
        <p:nvPicPr>
          <p:cNvPr id="8200" name="Picture 13" descr="C:\Documents and Settings\SWilcox\Desktop\ALL_ICONS\Server.png"/>
          <p:cNvPicPr>
            <a:picLocks noChangeAspect="1" noChangeArrowheads="1"/>
          </p:cNvPicPr>
          <p:nvPr/>
        </p:nvPicPr>
        <p:blipFill>
          <a:blip r:embed="rId5" cstate="print"/>
          <a:srcRect/>
          <a:stretch>
            <a:fillRect/>
          </a:stretch>
        </p:blipFill>
        <p:spPr bwMode="auto">
          <a:xfrm>
            <a:off x="3814763" y="2130425"/>
            <a:ext cx="1138237" cy="1138238"/>
          </a:xfrm>
          <a:prstGeom prst="rect">
            <a:avLst/>
          </a:prstGeom>
          <a:noFill/>
          <a:ln w="9525">
            <a:noFill/>
            <a:miter lim="800000"/>
            <a:headEnd/>
            <a:tailEnd/>
          </a:ln>
        </p:spPr>
      </p:pic>
      <p:pic>
        <p:nvPicPr>
          <p:cNvPr id="55"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343400" y="2806700"/>
            <a:ext cx="533400" cy="565150"/>
          </a:xfrm>
          <a:prstGeom prst="rect">
            <a:avLst/>
          </a:prstGeom>
          <a:noFill/>
          <a:ln w="9525">
            <a:noFill/>
            <a:miter lim="800000"/>
            <a:headEnd/>
            <a:tailEnd/>
          </a:ln>
        </p:spPr>
      </p:pic>
      <p:pic>
        <p:nvPicPr>
          <p:cNvPr id="58"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343400" y="2806700"/>
            <a:ext cx="533400" cy="565150"/>
          </a:xfrm>
          <a:prstGeom prst="rect">
            <a:avLst/>
          </a:prstGeom>
          <a:noFill/>
          <a:ln w="9525">
            <a:noFill/>
            <a:miter lim="800000"/>
            <a:headEnd/>
            <a:tailEnd/>
          </a:ln>
        </p:spPr>
      </p:pic>
      <p:pic>
        <p:nvPicPr>
          <p:cNvPr id="61"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343400" y="2806700"/>
            <a:ext cx="533400" cy="565150"/>
          </a:xfrm>
          <a:prstGeom prst="rect">
            <a:avLst/>
          </a:prstGeom>
          <a:noFill/>
          <a:ln w="9525">
            <a:noFill/>
            <a:miter lim="800000"/>
            <a:headEnd/>
            <a:tailEnd/>
          </a:ln>
        </p:spPr>
      </p:pic>
      <p:pic>
        <p:nvPicPr>
          <p:cNvPr id="64"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343400" y="2806700"/>
            <a:ext cx="533400" cy="565150"/>
          </a:xfrm>
          <a:prstGeom prst="rect">
            <a:avLst/>
          </a:prstGeom>
          <a:noFill/>
          <a:ln w="9525">
            <a:noFill/>
            <a:miter lim="800000"/>
            <a:headEnd/>
            <a:tailEnd/>
          </a:ln>
        </p:spPr>
      </p:pic>
      <p:pic>
        <p:nvPicPr>
          <p:cNvPr id="67"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343400" y="2806700"/>
            <a:ext cx="533400" cy="565150"/>
          </a:xfrm>
          <a:prstGeom prst="rect">
            <a:avLst/>
          </a:prstGeom>
          <a:noFill/>
          <a:ln w="9525">
            <a:noFill/>
            <a:miter lim="800000"/>
            <a:headEnd/>
            <a:tailEnd/>
          </a:ln>
        </p:spPr>
      </p:pic>
      <p:pic>
        <p:nvPicPr>
          <p:cNvPr id="68"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343400" y="2806700"/>
            <a:ext cx="533400" cy="565150"/>
          </a:xfrm>
          <a:prstGeom prst="rect">
            <a:avLst/>
          </a:prstGeom>
          <a:noFill/>
          <a:ln w="9525">
            <a:noFill/>
            <a:miter lim="800000"/>
            <a:headEnd/>
            <a:tailEnd/>
          </a:ln>
        </p:spPr>
      </p:pic>
      <p:sp>
        <p:nvSpPr>
          <p:cNvPr id="8207" name="Title 1"/>
          <p:cNvSpPr>
            <a:spLocks noGrp="1"/>
          </p:cNvSpPr>
          <p:nvPr>
            <p:ph type="title"/>
          </p:nvPr>
        </p:nvSpPr>
        <p:spPr/>
        <p:txBody>
          <a:bodyPr/>
          <a:lstStyle/>
          <a:p>
            <a:pPr eaLnBrk="1" hangingPunct="1"/>
            <a:r>
              <a:rPr lang="en-US" smtClean="0"/>
              <a:t>Kofax VRS Elite: Enterprise Capabilities</a:t>
            </a:r>
          </a:p>
        </p:txBody>
      </p:sp>
      <p:sp>
        <p:nvSpPr>
          <p:cNvPr id="8208" name="Content Placeholder 3"/>
          <p:cNvSpPr>
            <a:spLocks noGrp="1"/>
          </p:cNvSpPr>
          <p:nvPr>
            <p:ph idx="1"/>
          </p:nvPr>
        </p:nvSpPr>
        <p:spPr/>
        <p:txBody>
          <a:bodyPr/>
          <a:lstStyle/>
          <a:p>
            <a:pPr eaLnBrk="1" hangingPunct="1">
              <a:buFontTx/>
              <a:buNone/>
            </a:pPr>
            <a:r>
              <a:rPr lang="en-US" smtClean="0"/>
              <a:t>Simplified software deployment</a:t>
            </a:r>
          </a:p>
        </p:txBody>
      </p:sp>
      <p:sp>
        <p:nvSpPr>
          <p:cNvPr id="8209" name="Rectangle 45"/>
          <p:cNvSpPr>
            <a:spLocks noChangeArrowheads="1"/>
          </p:cNvSpPr>
          <p:nvPr/>
        </p:nvSpPr>
        <p:spPr bwMode="auto">
          <a:xfrm>
            <a:off x="762000" y="4419600"/>
            <a:ext cx="7543800" cy="1828800"/>
          </a:xfrm>
          <a:prstGeom prst="rect">
            <a:avLst/>
          </a:prstGeom>
          <a:solidFill>
            <a:srgbClr val="0064BE">
              <a:alpha val="79999"/>
            </a:srgbClr>
          </a:solidFill>
          <a:ln w="57150" algn="ctr">
            <a:solidFill>
              <a:schemeClr val="accent1"/>
            </a:solidFill>
            <a:round/>
            <a:headEnd/>
            <a:tailEnd/>
          </a:ln>
        </p:spPr>
        <p:txBody>
          <a:bodyPr lIns="0" rIns="0" anchor="ctr"/>
          <a:lstStyle/>
          <a:p>
            <a:pPr marL="406400" indent="-166688" eaLnBrk="0" hangingPunct="0">
              <a:spcBef>
                <a:spcPct val="50000"/>
              </a:spcBef>
              <a:buFont typeface="Arial" charset="0"/>
              <a:buChar char="•"/>
            </a:pPr>
            <a:r>
              <a:rPr lang="en-US" sz="2400" b="1">
                <a:solidFill>
                  <a:schemeClr val="bg1"/>
                </a:solidFill>
              </a:rPr>
              <a:t>Leverages MSI</a:t>
            </a:r>
          </a:p>
          <a:p>
            <a:pPr marL="406400" indent="-166688" eaLnBrk="0" hangingPunct="0">
              <a:spcBef>
                <a:spcPct val="50000"/>
              </a:spcBef>
              <a:buFont typeface="Arial" charset="0"/>
              <a:buChar char="•"/>
            </a:pPr>
            <a:r>
              <a:rPr lang="en-US" sz="2400" b="1">
                <a:solidFill>
                  <a:schemeClr val="bg1"/>
                </a:solidFill>
              </a:rPr>
              <a:t>Centrally controls distribution of Kofax VRS Elite</a:t>
            </a:r>
          </a:p>
          <a:p>
            <a:pPr marL="406400" indent="-166688" eaLnBrk="0" hangingPunct="0">
              <a:spcBef>
                <a:spcPct val="50000"/>
              </a:spcBef>
              <a:buFont typeface="Arial" charset="0"/>
              <a:buChar char="•"/>
            </a:pPr>
            <a:r>
              <a:rPr lang="en-US" sz="2400" b="1">
                <a:solidFill>
                  <a:schemeClr val="bg1"/>
                </a:solidFill>
              </a:rPr>
              <a:t>Reduces the deployment costs</a:t>
            </a:r>
          </a:p>
        </p:txBody>
      </p:sp>
      <p:sp>
        <p:nvSpPr>
          <p:cNvPr id="8210" name="Footer Placeholder 45"/>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8211" name="Slide Number Placeholder 46"/>
          <p:cNvSpPr>
            <a:spLocks noGrp="1"/>
          </p:cNvSpPr>
          <p:nvPr>
            <p:ph type="sldNum" sz="quarter" idx="10"/>
          </p:nvPr>
        </p:nvSpPr>
        <p:spPr>
          <a:noFill/>
        </p:spPr>
        <p:txBody>
          <a:bodyPr/>
          <a:lstStyle/>
          <a:p>
            <a:r>
              <a:rPr lang="de-AT" smtClean="0">
                <a:latin typeface="Arial" charset="0"/>
              </a:rPr>
              <a:t>Slide </a:t>
            </a:r>
            <a:fld id="{C210032C-F4E1-4D1B-AEEC-739188B6A759}" type="slidenum">
              <a:rPr lang="de-AT" smtClean="0">
                <a:latin typeface="Arial" charset="0"/>
              </a:rPr>
              <a:pPr/>
              <a:t>5</a:t>
            </a:fld>
            <a:endParaRPr lang="de-AT" smtClean="0">
              <a:latin typeface="Arial" charset="0"/>
            </a:endParaRPr>
          </a:p>
        </p:txBody>
      </p:sp>
      <p:grpSp>
        <p:nvGrpSpPr>
          <p:cNvPr id="8212" name="Group 47"/>
          <p:cNvGrpSpPr>
            <a:grpSpLocks/>
          </p:cNvGrpSpPr>
          <p:nvPr/>
        </p:nvGrpSpPr>
        <p:grpSpPr bwMode="auto">
          <a:xfrm>
            <a:off x="4191000" y="2667000"/>
            <a:ext cx="838200" cy="838200"/>
            <a:chOff x="3581400" y="1981200"/>
            <a:chExt cx="2514600" cy="2514600"/>
          </a:xfrm>
        </p:grpSpPr>
        <p:pic>
          <p:nvPicPr>
            <p:cNvPr id="8213" name="Picture 19" descr="C:\Documents and Settings\SWilcox\Desktop\ALL_ICONS\Archive.png"/>
            <p:cNvPicPr>
              <a:picLocks noChangeAspect="1" noChangeArrowheads="1"/>
            </p:cNvPicPr>
            <p:nvPr/>
          </p:nvPicPr>
          <p:blipFill>
            <a:blip r:embed="rId7" cstate="print"/>
            <a:srcRect/>
            <a:stretch>
              <a:fillRect/>
            </a:stretch>
          </p:blipFill>
          <p:spPr bwMode="auto">
            <a:xfrm>
              <a:off x="3581400" y="1981200"/>
              <a:ext cx="2514600" cy="2514600"/>
            </a:xfrm>
            <a:prstGeom prst="rect">
              <a:avLst/>
            </a:prstGeom>
            <a:noFill/>
            <a:ln w="9525">
              <a:noFill/>
              <a:miter lim="800000"/>
              <a:headEnd/>
              <a:tailEnd/>
            </a:ln>
          </p:spPr>
        </p:pic>
        <p:pic>
          <p:nvPicPr>
            <p:cNvPr id="8214" name="Picture 2" descr="C:\Users\swilcox\Desktop\Projects\Project - VRS logo\VRSLOGO2010_wemblem.png"/>
            <p:cNvPicPr>
              <a:picLocks noChangeAspect="1" noChangeArrowheads="1"/>
            </p:cNvPicPr>
            <p:nvPr/>
          </p:nvPicPr>
          <p:blipFill>
            <a:blip r:embed="rId6" cstate="print"/>
            <a:srcRect/>
            <a:stretch>
              <a:fillRect/>
            </a:stretch>
          </p:blipFill>
          <p:spPr bwMode="auto">
            <a:xfrm>
              <a:off x="4038600" y="2417517"/>
              <a:ext cx="1600200" cy="169728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2.96296E-6 L 0.27916 -0.18379 " pathEditMode="relative" rAng="0" ptsTypes="AA">
                                      <p:cBhvr>
                                        <p:cTn id="6" dur="2000" fill="hold"/>
                                        <p:tgtEl>
                                          <p:spTgt spid="68"/>
                                        </p:tgtEl>
                                        <p:attrNameLst>
                                          <p:attrName>ppt_x</p:attrName>
                                          <p:attrName>ppt_y</p:attrName>
                                        </p:attrNameLst>
                                      </p:cBhvr>
                                      <p:rCtr x="14000" y="-9200"/>
                                    </p:animMotion>
                                  </p:childTnLst>
                                </p:cTn>
                              </p:par>
                              <p:par>
                                <p:cTn id="7" presetID="56" presetClass="path" presetSubtype="0" accel="50000" decel="50000" fill="hold" nodeType="withEffect">
                                  <p:stCondLst>
                                    <p:cond delay="0"/>
                                  </p:stCondLst>
                                  <p:childTnLst>
                                    <p:animMotion origin="layout" path="M 3.33333E-6 -2.96296E-6 L 0.27916 -0.05046 " pathEditMode="relative" rAng="0" ptsTypes="AA">
                                      <p:cBhvr>
                                        <p:cTn id="8" dur="2000" fill="hold"/>
                                        <p:tgtEl>
                                          <p:spTgt spid="67"/>
                                        </p:tgtEl>
                                        <p:attrNameLst>
                                          <p:attrName>ppt_x</p:attrName>
                                          <p:attrName>ppt_y</p:attrName>
                                        </p:attrNameLst>
                                      </p:cBhvr>
                                      <p:rCtr x="14000" y="-2500"/>
                                    </p:animMotion>
                                  </p:childTnLst>
                                </p:cTn>
                              </p:par>
                              <p:par>
                                <p:cTn id="9" presetID="49" presetClass="path" presetSubtype="0" accel="50000" decel="50000" fill="hold" nodeType="withEffect">
                                  <p:stCondLst>
                                    <p:cond delay="0"/>
                                  </p:stCondLst>
                                  <p:childTnLst>
                                    <p:animMotion origin="layout" path="M 3.33333E-6 -2.96296E-6 L 0.27916 0.09398 " pathEditMode="relative" rAng="0" ptsTypes="AA">
                                      <p:cBhvr>
                                        <p:cTn id="10" dur="2000" fill="hold"/>
                                        <p:tgtEl>
                                          <p:spTgt spid="64"/>
                                        </p:tgtEl>
                                        <p:attrNameLst>
                                          <p:attrName>ppt_x</p:attrName>
                                          <p:attrName>ppt_y</p:attrName>
                                        </p:attrNameLst>
                                      </p:cBhvr>
                                      <p:rCtr x="14000" y="4700"/>
                                    </p:animMotion>
                                  </p:childTnLst>
                                </p:cTn>
                              </p:par>
                              <p:par>
                                <p:cTn id="11" presetID="49" presetClass="path" presetSubtype="0" accel="50000" decel="50000" fill="hold" nodeType="withEffect">
                                  <p:stCondLst>
                                    <p:cond delay="0"/>
                                  </p:stCondLst>
                                  <p:childTnLst>
                                    <p:animMotion origin="layout" path="M 3.33333E-6 -2.96296E-6 L -0.2875 -0.18379 " pathEditMode="relative" rAng="0" ptsTypes="AA">
                                      <p:cBhvr>
                                        <p:cTn id="12" dur="2000" fill="hold"/>
                                        <p:tgtEl>
                                          <p:spTgt spid="55"/>
                                        </p:tgtEl>
                                        <p:attrNameLst>
                                          <p:attrName>ppt_x</p:attrName>
                                          <p:attrName>ppt_y</p:attrName>
                                        </p:attrNameLst>
                                      </p:cBhvr>
                                      <p:rCtr x="-14400" y="-9200"/>
                                    </p:animMotion>
                                  </p:childTnLst>
                                </p:cTn>
                              </p:par>
                              <p:par>
                                <p:cTn id="13" presetID="49" presetClass="path" presetSubtype="0" accel="50000" decel="50000" fill="hold" nodeType="withEffect">
                                  <p:stCondLst>
                                    <p:cond delay="0"/>
                                  </p:stCondLst>
                                  <p:childTnLst>
                                    <p:animMotion origin="layout" path="M 3.33333E-6 -2.96296E-6 L -0.2875 -0.05046 " pathEditMode="relative" rAng="0" ptsTypes="AA">
                                      <p:cBhvr>
                                        <p:cTn id="14" dur="2000" fill="hold"/>
                                        <p:tgtEl>
                                          <p:spTgt spid="61"/>
                                        </p:tgtEl>
                                        <p:attrNameLst>
                                          <p:attrName>ppt_x</p:attrName>
                                          <p:attrName>ppt_y</p:attrName>
                                        </p:attrNameLst>
                                      </p:cBhvr>
                                      <p:rCtr x="-14400" y="-2500"/>
                                    </p:animMotion>
                                  </p:childTnLst>
                                </p:cTn>
                              </p:par>
                              <p:par>
                                <p:cTn id="15" presetID="49" presetClass="path" presetSubtype="0" accel="50000" decel="50000" fill="hold" nodeType="withEffect">
                                  <p:stCondLst>
                                    <p:cond delay="0"/>
                                  </p:stCondLst>
                                  <p:childTnLst>
                                    <p:animMotion origin="layout" path="M 3.33333E-6 -2.96296E-6 L -0.2875 0.09398 " pathEditMode="relative" rAng="0" ptsTypes="AA">
                                      <p:cBhvr>
                                        <p:cTn id="16" dur="2000" fill="hold"/>
                                        <p:tgtEl>
                                          <p:spTgt spid="58"/>
                                        </p:tgtEl>
                                        <p:attrNameLst>
                                          <p:attrName>ppt_x</p:attrName>
                                          <p:attrName>ppt_y</p:attrName>
                                        </p:attrNameLst>
                                      </p:cBhvr>
                                      <p:rCtr x="-14400" y="4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p:cNvSpPr>
            <a:spLocks noGrp="1"/>
          </p:cNvSpPr>
          <p:nvPr>
            <p:ph idx="1"/>
          </p:nvPr>
        </p:nvSpPr>
        <p:spPr/>
        <p:txBody>
          <a:bodyPr/>
          <a:lstStyle/>
          <a:p>
            <a:pPr eaLnBrk="1" hangingPunct="1">
              <a:buFontTx/>
              <a:buNone/>
            </a:pPr>
            <a:r>
              <a:rPr lang="en-US" smtClean="0"/>
              <a:t>Centralized licensing</a:t>
            </a:r>
          </a:p>
        </p:txBody>
      </p:sp>
      <p:grpSp>
        <p:nvGrpSpPr>
          <p:cNvPr id="9219" name="Group 15"/>
          <p:cNvGrpSpPr>
            <a:grpSpLocks/>
          </p:cNvGrpSpPr>
          <p:nvPr/>
        </p:nvGrpSpPr>
        <p:grpSpPr bwMode="auto">
          <a:xfrm>
            <a:off x="7164388" y="1447800"/>
            <a:ext cx="1065212" cy="685800"/>
            <a:chOff x="701355" y="3504895"/>
            <a:chExt cx="1065275" cy="685800"/>
          </a:xfrm>
        </p:grpSpPr>
        <p:pic>
          <p:nvPicPr>
            <p:cNvPr id="9249"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9250"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9220" name="Group 18"/>
          <p:cNvGrpSpPr>
            <a:grpSpLocks/>
          </p:cNvGrpSpPr>
          <p:nvPr/>
        </p:nvGrpSpPr>
        <p:grpSpPr bwMode="auto">
          <a:xfrm>
            <a:off x="7164388" y="2355850"/>
            <a:ext cx="1065212" cy="685800"/>
            <a:chOff x="701355" y="3504895"/>
            <a:chExt cx="1065275" cy="685800"/>
          </a:xfrm>
        </p:grpSpPr>
        <p:pic>
          <p:nvPicPr>
            <p:cNvPr id="9247"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9248"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9221" name="Group 21"/>
          <p:cNvGrpSpPr>
            <a:grpSpLocks/>
          </p:cNvGrpSpPr>
          <p:nvPr/>
        </p:nvGrpSpPr>
        <p:grpSpPr bwMode="auto">
          <a:xfrm>
            <a:off x="7164388" y="3265488"/>
            <a:ext cx="1065212" cy="685800"/>
            <a:chOff x="701355" y="3504895"/>
            <a:chExt cx="1065275" cy="685800"/>
          </a:xfrm>
        </p:grpSpPr>
        <p:pic>
          <p:nvPicPr>
            <p:cNvPr id="9245"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9246"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9222" name="Group 27"/>
          <p:cNvGrpSpPr>
            <a:grpSpLocks/>
          </p:cNvGrpSpPr>
          <p:nvPr/>
        </p:nvGrpSpPr>
        <p:grpSpPr bwMode="auto">
          <a:xfrm>
            <a:off x="914400" y="1447800"/>
            <a:ext cx="1138238" cy="685800"/>
            <a:chOff x="473670" y="3504895"/>
            <a:chExt cx="1138425" cy="685800"/>
          </a:xfrm>
        </p:grpSpPr>
        <p:pic>
          <p:nvPicPr>
            <p:cNvPr id="9243"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9244"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9223" name="Group 28"/>
          <p:cNvGrpSpPr>
            <a:grpSpLocks/>
          </p:cNvGrpSpPr>
          <p:nvPr/>
        </p:nvGrpSpPr>
        <p:grpSpPr bwMode="auto">
          <a:xfrm>
            <a:off x="914400" y="2355850"/>
            <a:ext cx="1138238" cy="685800"/>
            <a:chOff x="473670" y="3504895"/>
            <a:chExt cx="1138425" cy="685800"/>
          </a:xfrm>
        </p:grpSpPr>
        <p:pic>
          <p:nvPicPr>
            <p:cNvPr id="9241"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9242"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9224" name="Group 31"/>
          <p:cNvGrpSpPr>
            <a:grpSpLocks/>
          </p:cNvGrpSpPr>
          <p:nvPr/>
        </p:nvGrpSpPr>
        <p:grpSpPr bwMode="auto">
          <a:xfrm>
            <a:off x="914400" y="3265488"/>
            <a:ext cx="1138238" cy="685800"/>
            <a:chOff x="473670" y="3504895"/>
            <a:chExt cx="1138425" cy="685800"/>
          </a:xfrm>
        </p:grpSpPr>
        <p:pic>
          <p:nvPicPr>
            <p:cNvPr id="9239"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9240"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pic>
        <p:nvPicPr>
          <p:cNvPr id="9225" name="Picture 13" descr="C:\Documents and Settings\SWilcox\Desktop\ALL_ICONS\Server.png"/>
          <p:cNvPicPr>
            <a:picLocks noChangeAspect="1" noChangeArrowheads="1"/>
          </p:cNvPicPr>
          <p:nvPr/>
        </p:nvPicPr>
        <p:blipFill>
          <a:blip r:embed="rId5" cstate="print"/>
          <a:srcRect/>
          <a:stretch>
            <a:fillRect/>
          </a:stretch>
        </p:blipFill>
        <p:spPr bwMode="auto">
          <a:xfrm>
            <a:off x="3814763" y="2130425"/>
            <a:ext cx="1138237" cy="1138238"/>
          </a:xfrm>
          <a:prstGeom prst="rect">
            <a:avLst/>
          </a:prstGeom>
          <a:noFill/>
          <a:ln w="9525">
            <a:noFill/>
            <a:miter lim="800000"/>
            <a:headEnd/>
            <a:tailEnd/>
          </a:ln>
        </p:spPr>
      </p:pic>
      <p:sp>
        <p:nvSpPr>
          <p:cNvPr id="9226" name="Rectangle 44"/>
          <p:cNvSpPr>
            <a:spLocks noChangeArrowheads="1"/>
          </p:cNvSpPr>
          <p:nvPr/>
        </p:nvSpPr>
        <p:spPr bwMode="auto">
          <a:xfrm>
            <a:off x="762000" y="4419600"/>
            <a:ext cx="7543800" cy="1828800"/>
          </a:xfrm>
          <a:prstGeom prst="rect">
            <a:avLst/>
          </a:prstGeom>
          <a:solidFill>
            <a:srgbClr val="0064BE">
              <a:alpha val="79999"/>
            </a:srgbClr>
          </a:solidFill>
          <a:ln w="57150" algn="ctr">
            <a:solidFill>
              <a:schemeClr val="accent1"/>
            </a:solidFill>
            <a:round/>
            <a:headEnd/>
            <a:tailEnd/>
          </a:ln>
        </p:spPr>
        <p:txBody>
          <a:bodyPr lIns="0" rIns="0" anchor="ctr"/>
          <a:lstStyle/>
          <a:p>
            <a:pPr marL="406400" indent="-166688" eaLnBrk="0" hangingPunct="0">
              <a:spcBef>
                <a:spcPct val="50000"/>
              </a:spcBef>
              <a:buFont typeface="Arial" charset="0"/>
              <a:buChar char="•"/>
            </a:pPr>
            <a:r>
              <a:rPr lang="en-US" sz="2400" b="1">
                <a:solidFill>
                  <a:schemeClr val="bg1"/>
                </a:solidFill>
              </a:rPr>
              <a:t>Centrally controls and distributes licenses</a:t>
            </a:r>
          </a:p>
          <a:p>
            <a:pPr marL="406400" indent="-166688" eaLnBrk="0" hangingPunct="0">
              <a:spcBef>
                <a:spcPct val="50000"/>
              </a:spcBef>
              <a:buFont typeface="Arial" charset="0"/>
              <a:buChar char="•"/>
            </a:pPr>
            <a:r>
              <a:rPr lang="en-US" sz="2400" b="1">
                <a:solidFill>
                  <a:schemeClr val="bg1"/>
                </a:solidFill>
              </a:rPr>
              <a:t>Makes Kofax VRS more appealing to enterprises</a:t>
            </a:r>
          </a:p>
          <a:p>
            <a:pPr marL="406400" indent="-166688" eaLnBrk="0" hangingPunct="0">
              <a:spcBef>
                <a:spcPct val="50000"/>
              </a:spcBef>
              <a:buFont typeface="Arial" charset="0"/>
              <a:buChar char="•"/>
            </a:pPr>
            <a:r>
              <a:rPr lang="en-US" sz="2400" b="1">
                <a:solidFill>
                  <a:schemeClr val="bg1"/>
                </a:solidFill>
              </a:rPr>
              <a:t>Reduces support costs and incidents</a:t>
            </a:r>
          </a:p>
        </p:txBody>
      </p:sp>
      <p:sp>
        <p:nvSpPr>
          <p:cNvPr id="9227" name="Title 1"/>
          <p:cNvSpPr>
            <a:spLocks noGrp="1"/>
          </p:cNvSpPr>
          <p:nvPr>
            <p:ph type="title"/>
          </p:nvPr>
        </p:nvSpPr>
        <p:spPr/>
        <p:txBody>
          <a:bodyPr/>
          <a:lstStyle/>
          <a:p>
            <a:pPr eaLnBrk="1" hangingPunct="1"/>
            <a:r>
              <a:rPr lang="en-US" smtClean="0"/>
              <a:t>Kofax VRS Elite: Enterprise Capabilities</a:t>
            </a:r>
          </a:p>
        </p:txBody>
      </p:sp>
      <p:pic>
        <p:nvPicPr>
          <p:cNvPr id="26" name="Picture 1" descr="image001"/>
          <p:cNvPicPr>
            <a:picLocks noChangeAspect="1" noChangeArrowheads="1"/>
          </p:cNvPicPr>
          <p:nvPr/>
        </p:nvPicPr>
        <p:blipFill>
          <a:blip r:embed="rId6" cstate="print"/>
          <a:srcRect/>
          <a:stretch>
            <a:fillRect/>
          </a:stretch>
        </p:blipFill>
        <p:spPr bwMode="auto">
          <a:xfrm>
            <a:off x="4038600" y="2667000"/>
            <a:ext cx="1360488" cy="889000"/>
          </a:xfrm>
          <a:prstGeom prst="rect">
            <a:avLst/>
          </a:prstGeom>
          <a:noFill/>
          <a:ln w="9525">
            <a:noFill/>
            <a:miter lim="800000"/>
            <a:headEnd/>
            <a:tailEnd/>
          </a:ln>
        </p:spPr>
      </p:pic>
      <p:sp>
        <p:nvSpPr>
          <p:cNvPr id="9229" name="Footer Placeholder 33"/>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9230" name="Slide Number Placeholder 34"/>
          <p:cNvSpPr>
            <a:spLocks noGrp="1"/>
          </p:cNvSpPr>
          <p:nvPr>
            <p:ph type="sldNum" sz="quarter" idx="10"/>
          </p:nvPr>
        </p:nvSpPr>
        <p:spPr>
          <a:noFill/>
        </p:spPr>
        <p:txBody>
          <a:bodyPr/>
          <a:lstStyle/>
          <a:p>
            <a:r>
              <a:rPr lang="de-AT" smtClean="0">
                <a:latin typeface="Arial" charset="0"/>
              </a:rPr>
              <a:t>Slide </a:t>
            </a:r>
            <a:fld id="{E6BDDCA1-6A2A-4A47-92C5-E8D75F73DFDC}" type="slidenum">
              <a:rPr lang="de-AT" smtClean="0">
                <a:latin typeface="Arial" charset="0"/>
              </a:rPr>
              <a:pPr/>
              <a:t>6</a:t>
            </a:fld>
            <a:endParaRPr lang="de-AT" smtClean="0">
              <a:latin typeface="Arial" charset="0"/>
            </a:endParaRPr>
          </a:p>
        </p:txBody>
      </p:sp>
      <p:pic>
        <p:nvPicPr>
          <p:cNvPr id="32"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33"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27"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28"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29"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30"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25618" name="Picture 3" descr="C:\Documents and Settings\SWilcox\Desktop\0 Project - BRAND\ALL_ICONS\Confirmation.png"/>
          <p:cNvPicPr>
            <a:picLocks noChangeAspect="1" noChangeArrowheads="1"/>
          </p:cNvPicPr>
          <p:nvPr/>
        </p:nvPicPr>
        <p:blipFill>
          <a:blip r:embed="rId7" cstate="print"/>
          <a:srcRect/>
          <a:stretch>
            <a:fillRect/>
          </a:stretch>
        </p:blipFill>
        <p:spPr bwMode="auto">
          <a:xfrm>
            <a:off x="4343400" y="2743200"/>
            <a:ext cx="685800" cy="685800"/>
          </a:xfrm>
          <a:prstGeom prst="rect">
            <a:avLst/>
          </a:prstGeom>
          <a:noFill/>
          <a:ln w="9525">
            <a:noFill/>
            <a:miter lim="800000"/>
            <a:headEnd/>
            <a:tailEnd/>
          </a:ln>
        </p:spPr>
      </p:pic>
      <p:pic>
        <p:nvPicPr>
          <p:cNvPr id="48129" name="Picture 1" descr="image001"/>
          <p:cNvPicPr>
            <a:picLocks noChangeAspect="1" noChangeArrowheads="1"/>
          </p:cNvPicPr>
          <p:nvPr/>
        </p:nvPicPr>
        <p:blipFill>
          <a:blip r:embed="rId8" cstate="print"/>
          <a:srcRect/>
          <a:stretch>
            <a:fillRect/>
          </a:stretch>
        </p:blipFill>
        <p:spPr bwMode="auto">
          <a:xfrm>
            <a:off x="649288" y="1219200"/>
            <a:ext cx="7808912"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618"/>
                                        </p:tgtEl>
                                        <p:attrNameLst>
                                          <p:attrName>style.visibility</p:attrName>
                                        </p:attrNameLst>
                                      </p:cBhvr>
                                      <p:to>
                                        <p:strVal val="visible"/>
                                      </p:to>
                                    </p:set>
                                    <p:animEffect transition="in" filter="fade">
                                      <p:cBhvr>
                                        <p:cTn id="10" dur="500"/>
                                        <p:tgtEl>
                                          <p:spTgt spid="25618"/>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5618"/>
                                        </p:tgtEl>
                                        <p:attrNameLst>
                                          <p:attrName>style.visibility</p:attrName>
                                        </p:attrNameLst>
                                      </p:cBhvr>
                                      <p:to>
                                        <p:strVal val="visible"/>
                                      </p:to>
                                    </p:set>
                                    <p:animEffect transition="in" filter="fade">
                                      <p:cBhvr>
                                        <p:cTn id="31" dur="500"/>
                                        <p:tgtEl>
                                          <p:spTgt spid="25618"/>
                                        </p:tgtEl>
                                      </p:cBhvr>
                                    </p:animEffect>
                                  </p:childTnLst>
                                </p:cTn>
                              </p:par>
                            </p:childTnLst>
                          </p:cTn>
                        </p:par>
                        <p:par>
                          <p:cTn id="32" fill="hold">
                            <p:stCondLst>
                              <p:cond delay="500"/>
                            </p:stCondLst>
                            <p:childTnLst>
                              <p:par>
                                <p:cTn id="33" presetID="56" presetClass="path" presetSubtype="0" accel="50000" decel="50000" fill="hold" nodeType="afterEffect">
                                  <p:stCondLst>
                                    <p:cond delay="0"/>
                                  </p:stCondLst>
                                  <p:childTnLst>
                                    <p:animMotion origin="layout" path="M -1.11022E-16 0 L 0.27083 -0.18333 " pathEditMode="relative" rAng="0" ptsTypes="AA">
                                      <p:cBhvr>
                                        <p:cTn id="34" dur="2000" fill="hold"/>
                                        <p:tgtEl>
                                          <p:spTgt spid="27"/>
                                        </p:tgtEl>
                                        <p:attrNameLst>
                                          <p:attrName>ppt_x</p:attrName>
                                          <p:attrName>ppt_y</p:attrName>
                                        </p:attrNameLst>
                                      </p:cBhvr>
                                      <p:rCtr x="13500" y="-9200"/>
                                    </p:animMotion>
                                  </p:childTnLst>
                                </p:cTn>
                              </p:par>
                              <p:par>
                                <p:cTn id="35" presetID="63" presetClass="path" presetSubtype="0" accel="50000" decel="50000" fill="hold" nodeType="withEffect">
                                  <p:stCondLst>
                                    <p:cond delay="0"/>
                                  </p:stCondLst>
                                  <p:childTnLst>
                                    <p:animMotion origin="layout" path="M -1.11022E-16 0 L 0.27083 0.09444 " pathEditMode="relative" rAng="0" ptsTypes="AA">
                                      <p:cBhvr>
                                        <p:cTn id="36" dur="2000" fill="hold"/>
                                        <p:tgtEl>
                                          <p:spTgt spid="32"/>
                                        </p:tgtEl>
                                        <p:attrNameLst>
                                          <p:attrName>ppt_x</p:attrName>
                                          <p:attrName>ppt_y</p:attrName>
                                        </p:attrNameLst>
                                      </p:cBhvr>
                                      <p:rCtr x="13500" y="4700"/>
                                    </p:animMotion>
                                  </p:childTnLst>
                                </p:cTn>
                              </p:par>
                              <p:par>
                                <p:cTn id="37" presetID="35" presetClass="path" presetSubtype="0" accel="50000" decel="50000" fill="hold" nodeType="withEffect">
                                  <p:stCondLst>
                                    <p:cond delay="0"/>
                                  </p:stCondLst>
                                  <p:childTnLst>
                                    <p:animMotion origin="layout" path="M -1.11022E-16 0 L -0.29583 -0.18333 " pathEditMode="relative" rAng="0" ptsTypes="AA">
                                      <p:cBhvr>
                                        <p:cTn id="38" dur="2000" fill="hold"/>
                                        <p:tgtEl>
                                          <p:spTgt spid="30"/>
                                        </p:tgtEl>
                                        <p:attrNameLst>
                                          <p:attrName>ppt_x</p:attrName>
                                          <p:attrName>ppt_y</p:attrName>
                                        </p:attrNameLst>
                                      </p:cBhvr>
                                      <p:rCtr x="-14800" y="-9200"/>
                                    </p:animMotion>
                                  </p:childTnLst>
                                </p:cTn>
                              </p:par>
                              <p:par>
                                <p:cTn id="39" presetID="35" presetClass="path" presetSubtype="0" accel="50000" decel="50000" fill="hold" nodeType="withEffect">
                                  <p:stCondLst>
                                    <p:cond delay="0"/>
                                  </p:stCondLst>
                                  <p:childTnLst>
                                    <p:animMotion origin="layout" path="M -1.11022E-16 0 L -0.29583 -0.05 " pathEditMode="relative" rAng="0" ptsTypes="AA">
                                      <p:cBhvr>
                                        <p:cTn id="40" dur="2000" fill="hold"/>
                                        <p:tgtEl>
                                          <p:spTgt spid="29"/>
                                        </p:tgtEl>
                                        <p:attrNameLst>
                                          <p:attrName>ppt_x</p:attrName>
                                          <p:attrName>ppt_y</p:attrName>
                                        </p:attrNameLst>
                                      </p:cBhvr>
                                      <p:rCtr x="-14800" y="-2500"/>
                                    </p:animMotion>
                                  </p:childTnLst>
                                </p:cTn>
                              </p:par>
                              <p:par>
                                <p:cTn id="41" presetID="35" presetClass="path" presetSubtype="0" accel="50000" decel="50000" fill="hold" nodeType="withEffect">
                                  <p:stCondLst>
                                    <p:cond delay="0"/>
                                  </p:stCondLst>
                                  <p:childTnLst>
                                    <p:animMotion origin="layout" path="M -1.11022E-16 0 L -0.29583 0.09444 " pathEditMode="relative" rAng="0" ptsTypes="AA">
                                      <p:cBhvr>
                                        <p:cTn id="42" dur="2000" fill="hold"/>
                                        <p:tgtEl>
                                          <p:spTgt spid="28"/>
                                        </p:tgtEl>
                                        <p:attrNameLst>
                                          <p:attrName>ppt_x</p:attrName>
                                          <p:attrName>ppt_y</p:attrName>
                                        </p:attrNameLst>
                                      </p:cBhvr>
                                      <p:rCtr x="-14800" y="4700"/>
                                    </p:animMotion>
                                  </p:childTnLst>
                                </p:cTn>
                              </p:par>
                              <p:par>
                                <p:cTn id="43" presetID="63" presetClass="path" presetSubtype="0" accel="50000" decel="50000" fill="hold" nodeType="withEffect">
                                  <p:stCondLst>
                                    <p:cond delay="0"/>
                                  </p:stCondLst>
                                  <p:childTnLst>
                                    <p:animMotion origin="layout" path="M -1.11022E-16 0 L 0.27083 -0.05 " pathEditMode="relative" rAng="0" ptsTypes="AA">
                                      <p:cBhvr>
                                        <p:cTn id="44" dur="2000" fill="hold"/>
                                        <p:tgtEl>
                                          <p:spTgt spid="33"/>
                                        </p:tgtEl>
                                        <p:attrNameLst>
                                          <p:attrName>ppt_x</p:attrName>
                                          <p:attrName>ppt_y</p:attrName>
                                        </p:attrNameLst>
                                      </p:cBhvr>
                                      <p:rCtr x="13500" y="-2500"/>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8129"/>
                                        </p:tgtEl>
                                        <p:attrNameLst>
                                          <p:attrName>style.visibility</p:attrName>
                                        </p:attrNameLst>
                                      </p:cBhvr>
                                      <p:to>
                                        <p:strVal val="visible"/>
                                      </p:to>
                                    </p:set>
                                    <p:animEffect transition="in" filter="fade">
                                      <p:cBhvr>
                                        <p:cTn id="49" dur="500"/>
                                        <p:tgtEl>
                                          <p:spTgt spid="48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5"/>
          <p:cNvGrpSpPr>
            <a:grpSpLocks/>
          </p:cNvGrpSpPr>
          <p:nvPr/>
        </p:nvGrpSpPr>
        <p:grpSpPr bwMode="auto">
          <a:xfrm>
            <a:off x="7164388" y="1447800"/>
            <a:ext cx="1065212" cy="685800"/>
            <a:chOff x="701355" y="3504895"/>
            <a:chExt cx="1065275" cy="685800"/>
          </a:xfrm>
        </p:grpSpPr>
        <p:pic>
          <p:nvPicPr>
            <p:cNvPr id="10278"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10279"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10243" name="Group 18"/>
          <p:cNvGrpSpPr>
            <a:grpSpLocks/>
          </p:cNvGrpSpPr>
          <p:nvPr/>
        </p:nvGrpSpPr>
        <p:grpSpPr bwMode="auto">
          <a:xfrm>
            <a:off x="7164388" y="2355850"/>
            <a:ext cx="1065212" cy="685800"/>
            <a:chOff x="701355" y="3504895"/>
            <a:chExt cx="1065275" cy="685800"/>
          </a:xfrm>
        </p:grpSpPr>
        <p:pic>
          <p:nvPicPr>
            <p:cNvPr id="10276"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10277"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grpSp>
        <p:nvGrpSpPr>
          <p:cNvPr id="10244" name="Group 21"/>
          <p:cNvGrpSpPr>
            <a:grpSpLocks/>
          </p:cNvGrpSpPr>
          <p:nvPr/>
        </p:nvGrpSpPr>
        <p:grpSpPr bwMode="auto">
          <a:xfrm>
            <a:off x="7164388" y="3265488"/>
            <a:ext cx="1065212" cy="685800"/>
            <a:chOff x="701355" y="3504895"/>
            <a:chExt cx="1065275" cy="685800"/>
          </a:xfrm>
        </p:grpSpPr>
        <p:pic>
          <p:nvPicPr>
            <p:cNvPr id="10274" name="Picture 28" descr="C:\Documents and Settings\SWilcox\Desktop\ALL_ICONS\Desktop.png"/>
            <p:cNvPicPr>
              <a:picLocks noChangeAspect="1" noChangeArrowheads="1"/>
            </p:cNvPicPr>
            <p:nvPr/>
          </p:nvPicPr>
          <p:blipFill>
            <a:blip r:embed="rId3" cstate="print"/>
            <a:srcRect/>
            <a:stretch>
              <a:fillRect/>
            </a:stretch>
          </p:blipFill>
          <p:spPr bwMode="auto">
            <a:xfrm>
              <a:off x="701355" y="3504895"/>
              <a:ext cx="685800" cy="685800"/>
            </a:xfrm>
            <a:prstGeom prst="rect">
              <a:avLst/>
            </a:prstGeom>
            <a:noFill/>
            <a:ln w="9525">
              <a:noFill/>
              <a:miter lim="800000"/>
              <a:headEnd/>
              <a:tailEnd/>
            </a:ln>
          </p:spPr>
        </p:pic>
        <p:pic>
          <p:nvPicPr>
            <p:cNvPr id="10275" name="Picture 38" descr="C:\Documents and Settings\SWilcox\Desktop\ALL_ICONS\Scanner.png"/>
            <p:cNvPicPr>
              <a:picLocks noChangeAspect="1" noChangeArrowheads="1"/>
            </p:cNvPicPr>
            <p:nvPr/>
          </p:nvPicPr>
          <p:blipFill>
            <a:blip r:embed="rId4" cstate="print"/>
            <a:srcRect/>
            <a:stretch>
              <a:fillRect/>
            </a:stretch>
          </p:blipFill>
          <p:spPr bwMode="auto">
            <a:xfrm>
              <a:off x="1080830" y="3504895"/>
              <a:ext cx="685800" cy="685800"/>
            </a:xfrm>
            <a:prstGeom prst="rect">
              <a:avLst/>
            </a:prstGeom>
            <a:noFill/>
            <a:ln w="9525">
              <a:noFill/>
              <a:miter lim="800000"/>
              <a:headEnd/>
              <a:tailEnd/>
            </a:ln>
          </p:spPr>
        </p:pic>
      </p:grpSp>
      <p:pic>
        <p:nvPicPr>
          <p:cNvPr id="10245" name="Picture 13" descr="C:\Documents and Settings\SWilcox\Desktop\ALL_ICONS\Server.png"/>
          <p:cNvPicPr>
            <a:picLocks noChangeAspect="1" noChangeArrowheads="1"/>
          </p:cNvPicPr>
          <p:nvPr/>
        </p:nvPicPr>
        <p:blipFill>
          <a:blip r:embed="rId5" cstate="print"/>
          <a:srcRect/>
          <a:stretch>
            <a:fillRect/>
          </a:stretch>
        </p:blipFill>
        <p:spPr bwMode="auto">
          <a:xfrm>
            <a:off x="3814763" y="2130425"/>
            <a:ext cx="1138237" cy="1138238"/>
          </a:xfrm>
          <a:prstGeom prst="rect">
            <a:avLst/>
          </a:prstGeom>
          <a:noFill/>
          <a:ln w="9525">
            <a:noFill/>
            <a:miter lim="800000"/>
            <a:headEnd/>
            <a:tailEnd/>
          </a:ln>
        </p:spPr>
      </p:pic>
      <p:grpSp>
        <p:nvGrpSpPr>
          <p:cNvPr id="10246" name="Group 27"/>
          <p:cNvGrpSpPr>
            <a:grpSpLocks/>
          </p:cNvGrpSpPr>
          <p:nvPr/>
        </p:nvGrpSpPr>
        <p:grpSpPr bwMode="auto">
          <a:xfrm>
            <a:off x="914400" y="1447800"/>
            <a:ext cx="1138238" cy="685800"/>
            <a:chOff x="473670" y="3504895"/>
            <a:chExt cx="1138425" cy="685800"/>
          </a:xfrm>
        </p:grpSpPr>
        <p:pic>
          <p:nvPicPr>
            <p:cNvPr id="10272"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10273"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10247" name="Group 28"/>
          <p:cNvGrpSpPr>
            <a:grpSpLocks/>
          </p:cNvGrpSpPr>
          <p:nvPr/>
        </p:nvGrpSpPr>
        <p:grpSpPr bwMode="auto">
          <a:xfrm>
            <a:off x="914400" y="2355850"/>
            <a:ext cx="1138238" cy="685800"/>
            <a:chOff x="473670" y="3504895"/>
            <a:chExt cx="1138425" cy="685800"/>
          </a:xfrm>
        </p:grpSpPr>
        <p:pic>
          <p:nvPicPr>
            <p:cNvPr id="10270"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10271"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grpSp>
        <p:nvGrpSpPr>
          <p:cNvPr id="10248" name="Group 31"/>
          <p:cNvGrpSpPr>
            <a:grpSpLocks/>
          </p:cNvGrpSpPr>
          <p:nvPr/>
        </p:nvGrpSpPr>
        <p:grpSpPr bwMode="auto">
          <a:xfrm>
            <a:off x="914400" y="3265488"/>
            <a:ext cx="1138238" cy="685800"/>
            <a:chOff x="473670" y="3504895"/>
            <a:chExt cx="1138425" cy="685800"/>
          </a:xfrm>
        </p:grpSpPr>
        <p:pic>
          <p:nvPicPr>
            <p:cNvPr id="10268" name="Picture 38" descr="C:\Documents and Settings\SWilcox\Desktop\ALL_ICONS\Scanner.png"/>
            <p:cNvPicPr>
              <a:picLocks noChangeAspect="1" noChangeArrowheads="1"/>
            </p:cNvPicPr>
            <p:nvPr/>
          </p:nvPicPr>
          <p:blipFill>
            <a:blip r:embed="rId4" cstate="print"/>
            <a:srcRect/>
            <a:stretch>
              <a:fillRect/>
            </a:stretch>
          </p:blipFill>
          <p:spPr bwMode="auto">
            <a:xfrm>
              <a:off x="473670" y="3504895"/>
              <a:ext cx="685800" cy="685800"/>
            </a:xfrm>
            <a:prstGeom prst="rect">
              <a:avLst/>
            </a:prstGeom>
            <a:noFill/>
            <a:ln w="9525">
              <a:noFill/>
              <a:miter lim="800000"/>
              <a:headEnd/>
              <a:tailEnd/>
            </a:ln>
          </p:spPr>
        </p:pic>
        <p:pic>
          <p:nvPicPr>
            <p:cNvPr id="10269" name="Picture 28" descr="C:\Documents and Settings\SWilcox\Desktop\ALL_ICONS\Desktop.png"/>
            <p:cNvPicPr>
              <a:picLocks noChangeAspect="1" noChangeArrowheads="1"/>
            </p:cNvPicPr>
            <p:nvPr/>
          </p:nvPicPr>
          <p:blipFill>
            <a:blip r:embed="rId3" cstate="print"/>
            <a:srcRect/>
            <a:stretch>
              <a:fillRect/>
            </a:stretch>
          </p:blipFill>
          <p:spPr bwMode="auto">
            <a:xfrm>
              <a:off x="926295" y="3504895"/>
              <a:ext cx="685800" cy="685800"/>
            </a:xfrm>
            <a:prstGeom prst="rect">
              <a:avLst/>
            </a:prstGeom>
            <a:noFill/>
            <a:ln w="9525">
              <a:noFill/>
              <a:miter lim="800000"/>
              <a:headEnd/>
              <a:tailEnd/>
            </a:ln>
          </p:spPr>
        </p:pic>
      </p:grpSp>
      <p:sp>
        <p:nvSpPr>
          <p:cNvPr id="10249" name="Title 1"/>
          <p:cNvSpPr>
            <a:spLocks noGrp="1"/>
          </p:cNvSpPr>
          <p:nvPr>
            <p:ph type="title"/>
          </p:nvPr>
        </p:nvSpPr>
        <p:spPr/>
        <p:txBody>
          <a:bodyPr/>
          <a:lstStyle/>
          <a:p>
            <a:pPr eaLnBrk="1" hangingPunct="1"/>
            <a:r>
              <a:rPr lang="en-US" smtClean="0"/>
              <a:t>Kofax VRS Elite: Enterprise Capabilities</a:t>
            </a:r>
          </a:p>
        </p:txBody>
      </p:sp>
      <p:sp>
        <p:nvSpPr>
          <p:cNvPr id="10250" name="Content Placeholder 3"/>
          <p:cNvSpPr>
            <a:spLocks noGrp="1"/>
          </p:cNvSpPr>
          <p:nvPr>
            <p:ph idx="1"/>
          </p:nvPr>
        </p:nvSpPr>
        <p:spPr/>
        <p:txBody>
          <a:bodyPr/>
          <a:lstStyle/>
          <a:p>
            <a:pPr eaLnBrk="1" hangingPunct="1">
              <a:buFontTx/>
              <a:buNone/>
            </a:pPr>
            <a:r>
              <a:rPr lang="en-US" smtClean="0"/>
              <a:t>Central profile management</a:t>
            </a:r>
          </a:p>
        </p:txBody>
      </p:sp>
      <p:sp>
        <p:nvSpPr>
          <p:cNvPr id="10251" name="Rectangle 63"/>
          <p:cNvSpPr>
            <a:spLocks noChangeArrowheads="1"/>
          </p:cNvSpPr>
          <p:nvPr/>
        </p:nvSpPr>
        <p:spPr bwMode="auto">
          <a:xfrm>
            <a:off x="762000" y="4419600"/>
            <a:ext cx="7543800" cy="1828800"/>
          </a:xfrm>
          <a:prstGeom prst="rect">
            <a:avLst/>
          </a:prstGeom>
          <a:solidFill>
            <a:srgbClr val="0064BE">
              <a:alpha val="79999"/>
            </a:srgbClr>
          </a:solidFill>
          <a:ln w="57150" algn="ctr">
            <a:solidFill>
              <a:schemeClr val="accent1"/>
            </a:solidFill>
            <a:round/>
            <a:headEnd/>
            <a:tailEnd/>
          </a:ln>
        </p:spPr>
        <p:txBody>
          <a:bodyPr lIns="0" rIns="0" anchor="ctr"/>
          <a:lstStyle/>
          <a:p>
            <a:pPr marL="406400" indent="-166688" eaLnBrk="0" hangingPunct="0">
              <a:spcBef>
                <a:spcPct val="50000"/>
              </a:spcBef>
              <a:buFont typeface="Arial" charset="0"/>
              <a:buChar char="•"/>
            </a:pPr>
            <a:r>
              <a:rPr lang="en-US" sz="2400" b="1">
                <a:solidFill>
                  <a:schemeClr val="bg1"/>
                </a:solidFill>
              </a:rPr>
              <a:t>Ensures most current profiles are available</a:t>
            </a:r>
          </a:p>
          <a:p>
            <a:pPr marL="406400" indent="-166688" eaLnBrk="0" hangingPunct="0">
              <a:spcBef>
                <a:spcPct val="50000"/>
              </a:spcBef>
              <a:buFont typeface="Arial" charset="0"/>
              <a:buChar char="•"/>
            </a:pPr>
            <a:r>
              <a:rPr lang="en-US" sz="2400" b="1">
                <a:solidFill>
                  <a:schemeClr val="bg1"/>
                </a:solidFill>
              </a:rPr>
              <a:t>Administrator control over profile deployment</a:t>
            </a:r>
          </a:p>
          <a:p>
            <a:pPr marL="406400" indent="-166688" eaLnBrk="0" hangingPunct="0">
              <a:spcBef>
                <a:spcPct val="50000"/>
              </a:spcBef>
              <a:buFont typeface="Arial" charset="0"/>
              <a:buChar char="•"/>
            </a:pPr>
            <a:r>
              <a:rPr lang="en-US" sz="2400" b="1">
                <a:solidFill>
                  <a:schemeClr val="bg1"/>
                </a:solidFill>
              </a:rPr>
              <a:t>Improves Kofax VRS Elite performance</a:t>
            </a:r>
          </a:p>
        </p:txBody>
      </p:sp>
      <p:pic>
        <p:nvPicPr>
          <p:cNvPr id="10252" name="Picture 4" descr="Profile_AdminConsole.png"/>
          <p:cNvPicPr>
            <a:picLocks noChangeAspect="1"/>
          </p:cNvPicPr>
          <p:nvPr/>
        </p:nvPicPr>
        <p:blipFill>
          <a:blip r:embed="rId6" cstate="print"/>
          <a:srcRect/>
          <a:stretch>
            <a:fillRect/>
          </a:stretch>
        </p:blipFill>
        <p:spPr bwMode="auto">
          <a:xfrm>
            <a:off x="4267200" y="2590800"/>
            <a:ext cx="1235075" cy="1295400"/>
          </a:xfrm>
          <a:prstGeom prst="rect">
            <a:avLst/>
          </a:prstGeom>
          <a:noFill/>
          <a:ln w="9525">
            <a:noFill/>
            <a:miter lim="800000"/>
            <a:headEnd/>
            <a:tailEnd/>
          </a:ln>
        </p:spPr>
      </p:pic>
      <p:pic>
        <p:nvPicPr>
          <p:cNvPr id="10253" name="Picture 4" descr="Profile_AdminConsole.png"/>
          <p:cNvPicPr>
            <a:picLocks noChangeAspect="1"/>
          </p:cNvPicPr>
          <p:nvPr/>
        </p:nvPicPr>
        <p:blipFill>
          <a:blip r:embed="rId7" cstate="print"/>
          <a:srcRect/>
          <a:stretch>
            <a:fillRect/>
          </a:stretch>
        </p:blipFill>
        <p:spPr bwMode="auto">
          <a:xfrm>
            <a:off x="6807200" y="1524000"/>
            <a:ext cx="508000" cy="533400"/>
          </a:xfrm>
          <a:prstGeom prst="rect">
            <a:avLst/>
          </a:prstGeom>
          <a:noFill/>
          <a:ln w="9525">
            <a:noFill/>
            <a:miter lim="800000"/>
            <a:headEnd/>
            <a:tailEnd/>
          </a:ln>
        </p:spPr>
      </p:pic>
      <p:pic>
        <p:nvPicPr>
          <p:cNvPr id="10254" name="Picture 4" descr="Profile_AdminConsole.png"/>
          <p:cNvPicPr>
            <a:picLocks noChangeAspect="1"/>
          </p:cNvPicPr>
          <p:nvPr/>
        </p:nvPicPr>
        <p:blipFill>
          <a:blip r:embed="rId7" cstate="print"/>
          <a:srcRect/>
          <a:stretch>
            <a:fillRect/>
          </a:stretch>
        </p:blipFill>
        <p:spPr bwMode="auto">
          <a:xfrm>
            <a:off x="6807200" y="2438400"/>
            <a:ext cx="508000" cy="533400"/>
          </a:xfrm>
          <a:prstGeom prst="rect">
            <a:avLst/>
          </a:prstGeom>
          <a:noFill/>
          <a:ln w="9525">
            <a:noFill/>
            <a:miter lim="800000"/>
            <a:headEnd/>
            <a:tailEnd/>
          </a:ln>
        </p:spPr>
      </p:pic>
      <p:pic>
        <p:nvPicPr>
          <p:cNvPr id="10255" name="Picture 4" descr="Profile_AdminConsole.png"/>
          <p:cNvPicPr>
            <a:picLocks noChangeAspect="1"/>
          </p:cNvPicPr>
          <p:nvPr/>
        </p:nvPicPr>
        <p:blipFill>
          <a:blip r:embed="rId7" cstate="print"/>
          <a:srcRect/>
          <a:stretch>
            <a:fillRect/>
          </a:stretch>
        </p:blipFill>
        <p:spPr bwMode="auto">
          <a:xfrm>
            <a:off x="6807200" y="3352800"/>
            <a:ext cx="508000" cy="533400"/>
          </a:xfrm>
          <a:prstGeom prst="rect">
            <a:avLst/>
          </a:prstGeom>
          <a:noFill/>
          <a:ln w="9525">
            <a:noFill/>
            <a:miter lim="800000"/>
            <a:headEnd/>
            <a:tailEnd/>
          </a:ln>
        </p:spPr>
      </p:pic>
      <p:pic>
        <p:nvPicPr>
          <p:cNvPr id="10256" name="Picture 4" descr="Profile_AdminConsole.png"/>
          <p:cNvPicPr>
            <a:picLocks noChangeAspect="1"/>
          </p:cNvPicPr>
          <p:nvPr/>
        </p:nvPicPr>
        <p:blipFill>
          <a:blip r:embed="rId7" cstate="print"/>
          <a:srcRect/>
          <a:stretch>
            <a:fillRect/>
          </a:stretch>
        </p:blipFill>
        <p:spPr bwMode="auto">
          <a:xfrm>
            <a:off x="1752600" y="1524000"/>
            <a:ext cx="508000" cy="533400"/>
          </a:xfrm>
          <a:prstGeom prst="rect">
            <a:avLst/>
          </a:prstGeom>
          <a:noFill/>
          <a:ln w="9525">
            <a:noFill/>
            <a:miter lim="800000"/>
            <a:headEnd/>
            <a:tailEnd/>
          </a:ln>
        </p:spPr>
      </p:pic>
      <p:pic>
        <p:nvPicPr>
          <p:cNvPr id="10257" name="Picture 4" descr="Profile_AdminConsole.png"/>
          <p:cNvPicPr>
            <a:picLocks noChangeAspect="1"/>
          </p:cNvPicPr>
          <p:nvPr/>
        </p:nvPicPr>
        <p:blipFill>
          <a:blip r:embed="rId7" cstate="print"/>
          <a:srcRect/>
          <a:stretch>
            <a:fillRect/>
          </a:stretch>
        </p:blipFill>
        <p:spPr bwMode="auto">
          <a:xfrm>
            <a:off x="1752600" y="2438400"/>
            <a:ext cx="508000" cy="533400"/>
          </a:xfrm>
          <a:prstGeom prst="rect">
            <a:avLst/>
          </a:prstGeom>
          <a:noFill/>
          <a:ln w="9525">
            <a:noFill/>
            <a:miter lim="800000"/>
            <a:headEnd/>
            <a:tailEnd/>
          </a:ln>
        </p:spPr>
      </p:pic>
      <p:pic>
        <p:nvPicPr>
          <p:cNvPr id="10258" name="Picture 4" descr="Profile_AdminConsole.png"/>
          <p:cNvPicPr>
            <a:picLocks noChangeAspect="1"/>
          </p:cNvPicPr>
          <p:nvPr/>
        </p:nvPicPr>
        <p:blipFill>
          <a:blip r:embed="rId7" cstate="print"/>
          <a:srcRect/>
          <a:stretch>
            <a:fillRect/>
          </a:stretch>
        </p:blipFill>
        <p:spPr bwMode="auto">
          <a:xfrm>
            <a:off x="1752600" y="3352800"/>
            <a:ext cx="508000" cy="533400"/>
          </a:xfrm>
          <a:prstGeom prst="rect">
            <a:avLst/>
          </a:prstGeom>
          <a:noFill/>
          <a:ln w="9525">
            <a:noFill/>
            <a:miter lim="800000"/>
            <a:headEnd/>
            <a:tailEnd/>
          </a:ln>
        </p:spPr>
      </p:pic>
      <p:cxnSp>
        <p:nvCxnSpPr>
          <p:cNvPr id="10259" name="Straight Arrow Connector 34"/>
          <p:cNvCxnSpPr>
            <a:cxnSpLocks noChangeShapeType="1"/>
          </p:cNvCxnSpPr>
          <p:nvPr/>
        </p:nvCxnSpPr>
        <p:spPr bwMode="auto">
          <a:xfrm>
            <a:off x="2438400" y="2743200"/>
            <a:ext cx="1143000" cy="1588"/>
          </a:xfrm>
          <a:prstGeom prst="straightConnector1">
            <a:avLst/>
          </a:prstGeom>
          <a:noFill/>
          <a:ln w="57150" algn="ctr">
            <a:solidFill>
              <a:schemeClr val="accent1"/>
            </a:solidFill>
            <a:round/>
            <a:headEnd type="triangle" w="med" len="med"/>
            <a:tailEnd type="triangle" w="med" len="med"/>
          </a:ln>
        </p:spPr>
      </p:cxnSp>
      <p:sp>
        <p:nvSpPr>
          <p:cNvPr id="10260" name="Footer Placeholder 37"/>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0261" name="Slide Number Placeholder 38"/>
          <p:cNvSpPr>
            <a:spLocks noGrp="1"/>
          </p:cNvSpPr>
          <p:nvPr>
            <p:ph type="sldNum" sz="quarter" idx="10"/>
          </p:nvPr>
        </p:nvSpPr>
        <p:spPr>
          <a:noFill/>
        </p:spPr>
        <p:txBody>
          <a:bodyPr/>
          <a:lstStyle/>
          <a:p>
            <a:r>
              <a:rPr lang="de-AT" smtClean="0">
                <a:latin typeface="Arial" charset="0"/>
              </a:rPr>
              <a:t>Slide </a:t>
            </a:r>
            <a:fld id="{191ADF3D-4E73-4FB2-8CA2-6484C8EEE41F}" type="slidenum">
              <a:rPr lang="de-AT" smtClean="0">
                <a:latin typeface="Arial" charset="0"/>
              </a:rPr>
              <a:pPr/>
              <a:t>7</a:t>
            </a:fld>
            <a:endParaRPr lang="de-AT" smtClean="0">
              <a:latin typeface="Arial" charset="0"/>
            </a:endParaRPr>
          </a:p>
        </p:txBody>
      </p:sp>
      <p:cxnSp>
        <p:nvCxnSpPr>
          <p:cNvPr id="10262" name="Straight Arrow Connector 77"/>
          <p:cNvCxnSpPr>
            <a:cxnSpLocks noChangeShapeType="1"/>
          </p:cNvCxnSpPr>
          <p:nvPr/>
        </p:nvCxnSpPr>
        <p:spPr bwMode="auto">
          <a:xfrm flipV="1">
            <a:off x="2438400" y="3049588"/>
            <a:ext cx="1143000" cy="531812"/>
          </a:xfrm>
          <a:prstGeom prst="straightConnector1">
            <a:avLst/>
          </a:prstGeom>
          <a:noFill/>
          <a:ln w="57150" algn="ctr">
            <a:solidFill>
              <a:schemeClr val="accent1"/>
            </a:solidFill>
            <a:round/>
            <a:headEnd type="triangle" w="med" len="med"/>
            <a:tailEnd type="triangle" w="med" len="med"/>
          </a:ln>
        </p:spPr>
      </p:cxnSp>
      <p:cxnSp>
        <p:nvCxnSpPr>
          <p:cNvPr id="10263" name="Straight Arrow Connector 80"/>
          <p:cNvCxnSpPr>
            <a:cxnSpLocks noChangeShapeType="1"/>
          </p:cNvCxnSpPr>
          <p:nvPr/>
        </p:nvCxnSpPr>
        <p:spPr bwMode="auto">
          <a:xfrm>
            <a:off x="2438400" y="1828800"/>
            <a:ext cx="1143000" cy="531813"/>
          </a:xfrm>
          <a:prstGeom prst="straightConnector1">
            <a:avLst/>
          </a:prstGeom>
          <a:noFill/>
          <a:ln w="57150" algn="ctr">
            <a:solidFill>
              <a:schemeClr val="accent1"/>
            </a:solidFill>
            <a:round/>
            <a:headEnd type="triangle" w="med" len="med"/>
            <a:tailEnd type="triangle" w="med" len="med"/>
          </a:ln>
        </p:spPr>
      </p:cxnSp>
      <p:grpSp>
        <p:nvGrpSpPr>
          <p:cNvPr id="10264" name="Group 84"/>
          <p:cNvGrpSpPr>
            <a:grpSpLocks/>
          </p:cNvGrpSpPr>
          <p:nvPr/>
        </p:nvGrpSpPr>
        <p:grpSpPr bwMode="auto">
          <a:xfrm flipH="1">
            <a:off x="5562600" y="1828800"/>
            <a:ext cx="1143000" cy="1752600"/>
            <a:chOff x="2590800" y="1828800"/>
            <a:chExt cx="1143000" cy="1752600"/>
          </a:xfrm>
        </p:grpSpPr>
        <p:cxnSp>
          <p:nvCxnSpPr>
            <p:cNvPr id="10265" name="Straight Arrow Connector 81"/>
            <p:cNvCxnSpPr>
              <a:cxnSpLocks noChangeShapeType="1"/>
            </p:cNvCxnSpPr>
            <p:nvPr/>
          </p:nvCxnSpPr>
          <p:spPr bwMode="auto">
            <a:xfrm>
              <a:off x="2590800" y="2743200"/>
              <a:ext cx="1143000" cy="1588"/>
            </a:xfrm>
            <a:prstGeom prst="straightConnector1">
              <a:avLst/>
            </a:prstGeom>
            <a:noFill/>
            <a:ln w="57150" algn="ctr">
              <a:solidFill>
                <a:schemeClr val="accent1"/>
              </a:solidFill>
              <a:round/>
              <a:headEnd type="triangle" w="med" len="med"/>
              <a:tailEnd type="triangle" w="med" len="med"/>
            </a:ln>
          </p:spPr>
        </p:cxnSp>
        <p:cxnSp>
          <p:nvCxnSpPr>
            <p:cNvPr id="10266" name="Straight Arrow Connector 82"/>
            <p:cNvCxnSpPr>
              <a:cxnSpLocks noChangeShapeType="1"/>
            </p:cNvCxnSpPr>
            <p:nvPr/>
          </p:nvCxnSpPr>
          <p:spPr bwMode="auto">
            <a:xfrm flipV="1">
              <a:off x="2590800" y="3049588"/>
              <a:ext cx="1143000" cy="531812"/>
            </a:xfrm>
            <a:prstGeom prst="straightConnector1">
              <a:avLst/>
            </a:prstGeom>
            <a:noFill/>
            <a:ln w="57150" algn="ctr">
              <a:solidFill>
                <a:schemeClr val="accent1"/>
              </a:solidFill>
              <a:round/>
              <a:headEnd type="triangle" w="med" len="med"/>
              <a:tailEnd type="triangle" w="med" len="med"/>
            </a:ln>
          </p:spPr>
        </p:cxnSp>
        <p:cxnSp>
          <p:nvCxnSpPr>
            <p:cNvPr id="10267" name="Straight Arrow Connector 83"/>
            <p:cNvCxnSpPr>
              <a:cxnSpLocks noChangeShapeType="1"/>
            </p:cNvCxnSpPr>
            <p:nvPr/>
          </p:nvCxnSpPr>
          <p:spPr bwMode="auto">
            <a:xfrm>
              <a:off x="2590800" y="1828800"/>
              <a:ext cx="1143000" cy="531812"/>
            </a:xfrm>
            <a:prstGeom prst="straightConnector1">
              <a:avLst/>
            </a:prstGeom>
            <a:noFill/>
            <a:ln w="57150" algn="ctr">
              <a:solidFill>
                <a:schemeClr val="accent1"/>
              </a:solidFill>
              <a:round/>
              <a:headEnd type="triangle" w="med" len="med"/>
              <a:tailEnd type="triangle" w="med" len="med"/>
            </a:ln>
          </p:spPr>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Shared Profiles / Training Data</a:t>
            </a:r>
          </a:p>
        </p:txBody>
      </p:sp>
      <p:sp>
        <p:nvSpPr>
          <p:cNvPr id="11267" name="Content Placeholder 2"/>
          <p:cNvSpPr>
            <a:spLocks noGrp="1"/>
          </p:cNvSpPr>
          <p:nvPr>
            <p:ph idx="1"/>
          </p:nvPr>
        </p:nvSpPr>
        <p:spPr>
          <a:xfrm>
            <a:off x="228600" y="762000"/>
            <a:ext cx="4495800" cy="5486400"/>
          </a:xfrm>
        </p:spPr>
        <p:txBody>
          <a:bodyPr/>
          <a:lstStyle/>
          <a:p>
            <a:pPr eaLnBrk="1" hangingPunct="1"/>
            <a:r>
              <a:rPr lang="en-US" smtClean="0"/>
              <a:t>Administrator can publish Kofax VRS profiles and training data from the Kofax VRS Administration Console</a:t>
            </a:r>
          </a:p>
          <a:p>
            <a:pPr eaLnBrk="1" hangingPunct="1"/>
            <a:r>
              <a:rPr lang="en-US" smtClean="0"/>
              <a:t>Publish “pushes” data to server</a:t>
            </a:r>
          </a:p>
          <a:p>
            <a:pPr eaLnBrk="1" hangingPunct="1"/>
            <a:r>
              <a:rPr lang="en-US" smtClean="0"/>
              <a:t>Clients “pull” data at runtime</a:t>
            </a:r>
          </a:p>
          <a:p>
            <a:pPr lvl="1" eaLnBrk="1" hangingPunct="1"/>
            <a:r>
              <a:rPr lang="en-US" smtClean="0"/>
              <a:t>Specific to scanner model</a:t>
            </a:r>
          </a:p>
        </p:txBody>
      </p:sp>
      <p:sp>
        <p:nvSpPr>
          <p:cNvPr id="11268" name="Slide Number Placeholder 6"/>
          <p:cNvSpPr>
            <a:spLocks noGrp="1"/>
          </p:cNvSpPr>
          <p:nvPr>
            <p:ph type="sldNum" sz="quarter" idx="10"/>
          </p:nvPr>
        </p:nvSpPr>
        <p:spPr>
          <a:noFill/>
        </p:spPr>
        <p:txBody>
          <a:bodyPr/>
          <a:lstStyle/>
          <a:p>
            <a:r>
              <a:rPr lang="de-AT" smtClean="0">
                <a:latin typeface="Arial" charset="0"/>
              </a:rPr>
              <a:t>Slide </a:t>
            </a:r>
            <a:fld id="{55266E00-1AC8-42FC-92DA-7F9EA8C69AE7}" type="slidenum">
              <a:rPr lang="de-AT" smtClean="0">
                <a:latin typeface="Arial" charset="0"/>
              </a:rPr>
              <a:pPr/>
              <a:t>8</a:t>
            </a:fld>
            <a:endParaRPr lang="de-AT" smtClean="0">
              <a:latin typeface="Arial" charset="0"/>
            </a:endParaRPr>
          </a:p>
        </p:txBody>
      </p:sp>
      <p:sp>
        <p:nvSpPr>
          <p:cNvPr id="11269" name="Footer Placeholder 5"/>
          <p:cNvSpPr>
            <a:spLocks noGrp="1"/>
          </p:cNvSpPr>
          <p:nvPr>
            <p:ph type="ftr" sz="quarter" idx="11"/>
          </p:nvPr>
        </p:nvSpPr>
        <p:spPr>
          <a:noFill/>
        </p:spPr>
        <p:txBody>
          <a:bodyPr/>
          <a:lstStyle/>
          <a:p>
            <a:r>
              <a:rPr lang="en-US" smtClean="0">
                <a:latin typeface="Arial" charset="0"/>
              </a:rPr>
              <a:t>    Kofax VRS Elite: What is New?</a:t>
            </a:r>
            <a:endParaRPr lang="de-AT" smtClean="0">
              <a:latin typeface="Arial" charset="0"/>
            </a:endParaRPr>
          </a:p>
        </p:txBody>
      </p:sp>
      <p:pic>
        <p:nvPicPr>
          <p:cNvPr id="11270" name="Picture 4" descr="Profile_AdminConsole.png"/>
          <p:cNvPicPr>
            <a:picLocks noChangeAspect="1"/>
          </p:cNvPicPr>
          <p:nvPr/>
        </p:nvPicPr>
        <p:blipFill>
          <a:blip r:embed="rId2" cstate="print"/>
          <a:srcRect/>
          <a:stretch>
            <a:fillRect/>
          </a:stretch>
        </p:blipFill>
        <p:spPr bwMode="auto">
          <a:xfrm>
            <a:off x="4724400" y="685800"/>
            <a:ext cx="4191000" cy="439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Auto Profile</a:t>
            </a:r>
          </a:p>
        </p:txBody>
      </p:sp>
      <p:sp>
        <p:nvSpPr>
          <p:cNvPr id="12291" name="Content Placeholder 2"/>
          <p:cNvSpPr>
            <a:spLocks noGrp="1"/>
          </p:cNvSpPr>
          <p:nvPr>
            <p:ph idx="1"/>
          </p:nvPr>
        </p:nvSpPr>
        <p:spPr/>
        <p:txBody>
          <a:bodyPr/>
          <a:lstStyle/>
          <a:p>
            <a:pPr eaLnBrk="1" hangingPunct="1"/>
            <a:r>
              <a:rPr lang="en-US" smtClean="0"/>
              <a:t>Automatically applies correct profile </a:t>
            </a:r>
            <a:br>
              <a:rPr lang="en-US" smtClean="0"/>
            </a:br>
            <a:r>
              <a:rPr lang="en-US" smtClean="0"/>
              <a:t>at runtime</a:t>
            </a:r>
          </a:p>
          <a:p>
            <a:pPr eaLnBrk="1" hangingPunct="1"/>
            <a:r>
              <a:rPr lang="en-US" smtClean="0"/>
              <a:t>Train Kofax VRS Elite to apply profiles</a:t>
            </a:r>
          </a:p>
          <a:p>
            <a:pPr lvl="1" eaLnBrk="1" hangingPunct="1"/>
            <a:r>
              <a:rPr lang="en-US" smtClean="0"/>
              <a:t>Geometric form types</a:t>
            </a:r>
          </a:p>
          <a:p>
            <a:pPr eaLnBrk="1" hangingPunct="1"/>
            <a:endParaRPr lang="en-US" smtClean="0"/>
          </a:p>
          <a:p>
            <a:pPr eaLnBrk="1" hangingPunct="1"/>
            <a:r>
              <a:rPr lang="en-US" smtClean="0"/>
              <a:t>Learning mode enabled through Kofax VRS Administration Console</a:t>
            </a:r>
          </a:p>
          <a:p>
            <a:pPr lvl="1" eaLnBrk="1" hangingPunct="1"/>
            <a:r>
              <a:rPr lang="en-US" smtClean="0"/>
              <a:t>Confidence traps enable profile selection for images</a:t>
            </a:r>
          </a:p>
          <a:p>
            <a:pPr lvl="1" eaLnBrk="1" hangingPunct="1"/>
            <a:r>
              <a:rPr lang="en-US" smtClean="0"/>
              <a:t>Set threshold from Kofax VRS Administration Console</a:t>
            </a:r>
          </a:p>
          <a:p>
            <a:pPr eaLnBrk="1" hangingPunct="1">
              <a:buFontTx/>
              <a:buNone/>
            </a:pPr>
            <a:endParaRPr lang="en-US" smtClean="0"/>
          </a:p>
          <a:p>
            <a:pPr eaLnBrk="1" hangingPunct="1"/>
            <a:r>
              <a:rPr lang="en-US" smtClean="0"/>
              <a:t>Enable Auto Profile from Kofax VRS </a:t>
            </a:r>
            <a:br>
              <a:rPr lang="en-US" smtClean="0"/>
            </a:br>
            <a:r>
              <a:rPr lang="en-US" smtClean="0"/>
              <a:t>Elite tray icon</a:t>
            </a:r>
          </a:p>
          <a:p>
            <a:pPr lvl="1" eaLnBrk="1" hangingPunct="1"/>
            <a:endParaRPr lang="en-US" smtClean="0"/>
          </a:p>
        </p:txBody>
      </p:sp>
      <p:pic>
        <p:nvPicPr>
          <p:cNvPr id="12292" name="Picture 4" descr="Taining_VAC.png"/>
          <p:cNvPicPr>
            <a:picLocks noChangeAspect="1"/>
          </p:cNvPicPr>
          <p:nvPr/>
        </p:nvPicPr>
        <p:blipFill>
          <a:blip r:embed="rId2" cstate="print"/>
          <a:srcRect/>
          <a:stretch>
            <a:fillRect/>
          </a:stretch>
        </p:blipFill>
        <p:spPr bwMode="auto">
          <a:xfrm>
            <a:off x="5772150" y="685800"/>
            <a:ext cx="3143250" cy="1966913"/>
          </a:xfrm>
          <a:prstGeom prst="rect">
            <a:avLst/>
          </a:prstGeom>
          <a:noFill/>
          <a:ln w="9525">
            <a:noFill/>
            <a:miter lim="800000"/>
            <a:headEnd/>
            <a:tailEnd/>
          </a:ln>
        </p:spPr>
      </p:pic>
      <p:pic>
        <p:nvPicPr>
          <p:cNvPr id="12293" name="Picture 5" descr="Auto_Profile_Menu.png"/>
          <p:cNvPicPr>
            <a:picLocks noChangeAspect="1"/>
          </p:cNvPicPr>
          <p:nvPr/>
        </p:nvPicPr>
        <p:blipFill>
          <a:blip r:embed="rId3" cstate="print"/>
          <a:srcRect/>
          <a:stretch>
            <a:fillRect/>
          </a:stretch>
        </p:blipFill>
        <p:spPr bwMode="auto">
          <a:xfrm>
            <a:off x="5962650" y="4267200"/>
            <a:ext cx="2952750" cy="1905000"/>
          </a:xfrm>
          <a:prstGeom prst="rect">
            <a:avLst/>
          </a:prstGeom>
          <a:noFill/>
          <a:ln w="9525">
            <a:noFill/>
            <a:miter lim="800000"/>
            <a:headEnd/>
            <a:tailEnd/>
          </a:ln>
        </p:spPr>
      </p:pic>
      <p:sp>
        <p:nvSpPr>
          <p:cNvPr id="12294" name="Footer Placeholder 6"/>
          <p:cNvSpPr>
            <a:spLocks noGrp="1"/>
          </p:cNvSpPr>
          <p:nvPr>
            <p:ph type="ftr" sz="quarter" idx="11"/>
          </p:nvPr>
        </p:nvSpPr>
        <p:spPr>
          <a:noFill/>
        </p:spPr>
        <p:txBody>
          <a:bodyPr/>
          <a:lstStyle/>
          <a:p>
            <a:r>
              <a:rPr lang="en-US" smtClean="0">
                <a:latin typeface="Arial" charset="0"/>
              </a:rPr>
              <a:t>    Kofax VRS Elite: What is New?</a:t>
            </a:r>
            <a:endParaRPr lang="de-AT" b="1" smtClean="0">
              <a:latin typeface="Arial" charset="0"/>
            </a:endParaRPr>
          </a:p>
        </p:txBody>
      </p:sp>
      <p:sp>
        <p:nvSpPr>
          <p:cNvPr id="12295" name="Slide Number Placeholder 7"/>
          <p:cNvSpPr>
            <a:spLocks noGrp="1"/>
          </p:cNvSpPr>
          <p:nvPr>
            <p:ph type="sldNum" sz="quarter" idx="10"/>
          </p:nvPr>
        </p:nvSpPr>
        <p:spPr>
          <a:noFill/>
        </p:spPr>
        <p:txBody>
          <a:bodyPr/>
          <a:lstStyle/>
          <a:p>
            <a:r>
              <a:rPr lang="de-AT" smtClean="0">
                <a:latin typeface="Arial" charset="0"/>
              </a:rPr>
              <a:t>Slide </a:t>
            </a:r>
            <a:fld id="{5F4B5C24-3625-4F55-86C8-F0AE02519F8C}" type="slidenum">
              <a:rPr lang="de-AT" smtClean="0">
                <a:latin typeface="Arial" charset="0"/>
              </a:rPr>
              <a:pPr/>
              <a:t>9</a:t>
            </a:fld>
            <a:endParaRPr lang="de-AT" smtClean="0">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a:themeElements>
    <a:clrScheme name="default 1">
      <a:dk1>
        <a:srgbClr val="000000"/>
      </a:dk1>
      <a:lt1>
        <a:srgbClr val="FFFFFF"/>
      </a:lt1>
      <a:dk2>
        <a:srgbClr val="3333CC"/>
      </a:dk2>
      <a:lt2>
        <a:srgbClr val="666666"/>
      </a:lt2>
      <a:accent1>
        <a:srgbClr val="0064BE"/>
      </a:accent1>
      <a:accent2>
        <a:srgbClr val="CC3300"/>
      </a:accent2>
      <a:accent3>
        <a:srgbClr val="FFFFFF"/>
      </a:accent3>
      <a:accent4>
        <a:srgbClr val="000000"/>
      </a:accent4>
      <a:accent5>
        <a:srgbClr val="AAB8DB"/>
      </a:accent5>
      <a:accent6>
        <a:srgbClr val="B92D00"/>
      </a:accent6>
      <a:hlink>
        <a:srgbClr val="FF9900"/>
      </a:hlink>
      <a:folHlink>
        <a:srgbClr val="0080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4BE">
            <a:alpha val="80000"/>
          </a:srgbClr>
        </a:solidFill>
        <a:ln w="57150" cap="flat" cmpd="sng" algn="ctr">
          <a:solidFill>
            <a:schemeClr val="accent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1" i="0" u="none" strike="noStrike" cap="none" normalizeH="0" baseline="0" dirty="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5715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1">
        <a:dk1>
          <a:srgbClr val="000000"/>
        </a:dk1>
        <a:lt1>
          <a:srgbClr val="FFFFFF"/>
        </a:lt1>
        <a:dk2>
          <a:srgbClr val="3333CC"/>
        </a:dk2>
        <a:lt2>
          <a:srgbClr val="666666"/>
        </a:lt2>
        <a:accent1>
          <a:srgbClr val="0064BE"/>
        </a:accent1>
        <a:accent2>
          <a:srgbClr val="CC3300"/>
        </a:accent2>
        <a:accent3>
          <a:srgbClr val="FFFFFF"/>
        </a:accent3>
        <a:accent4>
          <a:srgbClr val="000000"/>
        </a:accent4>
        <a:accent5>
          <a:srgbClr val="AAB8DB"/>
        </a:accent5>
        <a:accent6>
          <a:srgbClr val="B92D00"/>
        </a:accent6>
        <a:hlink>
          <a:srgbClr val="FF9900"/>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1636</Words>
  <Application>Microsoft Office PowerPoint</Application>
  <PresentationFormat>On-screen Show (4:3)</PresentationFormat>
  <Paragraphs>415</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vt:lpstr>
      <vt:lpstr>Kofax VRS Elite: What is New?</vt:lpstr>
      <vt:lpstr>Kofax VRS Elite</vt:lpstr>
      <vt:lpstr>Value Proposition</vt:lpstr>
      <vt:lpstr>New Features and Capabilities</vt:lpstr>
      <vt:lpstr>Kofax VRS Elite: Enterprise Capabilities</vt:lpstr>
      <vt:lpstr>Kofax VRS Elite: Enterprise Capabilities</vt:lpstr>
      <vt:lpstr>Kofax VRS Elite: Enterprise Capabilities</vt:lpstr>
      <vt:lpstr>Shared Profiles / Training Data</vt:lpstr>
      <vt:lpstr>Auto Profile</vt:lpstr>
      <vt:lpstr>Significance of Device Health</vt:lpstr>
      <vt:lpstr>Kofax VRS Elite: Enterprise/Fleet Capabilities</vt:lpstr>
      <vt:lpstr>Kofax VRS Elite: Device Health</vt:lpstr>
      <vt:lpstr>Kofax VRS Elite: Enterprise Capabilities</vt:lpstr>
      <vt:lpstr>Kofax VRS Elite: Kofax Monitor for Kofax VRS</vt:lpstr>
      <vt:lpstr>Core Improvements</vt:lpstr>
      <vt:lpstr>Usability</vt:lpstr>
      <vt:lpstr>Corner Fill</vt:lpstr>
      <vt:lpstr>Intelligent Halftone</vt:lpstr>
      <vt:lpstr>Multi-Core Kofax VRS Elite Processing</vt:lpstr>
      <vt:lpstr>Merge</vt:lpstr>
      <vt:lpstr>Advanced Clarity</vt:lpstr>
      <vt:lpstr>Other Features</vt:lpstr>
      <vt:lpstr>Kofax VRS  Version Feature Matrix</vt:lpstr>
      <vt:lpstr>Kofax VRS Version Feature Matrix</vt:lpstr>
      <vt:lpstr>Kofax VRS Elite  Pricing and Upgrades</vt:lpstr>
      <vt:lpstr>Kofax VRS Elite Pricing: New Licenses</vt:lpstr>
      <vt:lpstr>Kofax VRS Elite Pricing: Upgrades</vt:lpstr>
      <vt:lpstr>Kofax Training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2010-10-28T19:14:41Z</dcterms:created>
  <dcterms:modified xsi:type="dcterms:W3CDTF">2012-11-06T23:48:56Z</dcterms:modified>
</cp:coreProperties>
</file>